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6" r:id="rId5"/>
    <p:sldId id="382" r:id="rId6"/>
    <p:sldId id="452" r:id="rId7"/>
    <p:sldId id="488" r:id="rId8"/>
    <p:sldId id="490" r:id="rId9"/>
    <p:sldId id="489" r:id="rId10"/>
    <p:sldId id="491" r:id="rId11"/>
    <p:sldId id="492" r:id="rId12"/>
    <p:sldId id="493" r:id="rId13"/>
    <p:sldId id="494" r:id="rId14"/>
    <p:sldId id="495" r:id="rId15"/>
    <p:sldId id="472" r:id="rId16"/>
    <p:sldId id="496" r:id="rId17"/>
    <p:sldId id="482" r:id="rId18"/>
    <p:sldId id="483" r:id="rId19"/>
    <p:sldId id="484" r:id="rId20"/>
    <p:sldId id="486" r:id="rId21"/>
    <p:sldId id="485" r:id="rId22"/>
    <p:sldId id="497" r:id="rId23"/>
    <p:sldId id="476" r:id="rId24"/>
    <p:sldId id="504" r:id="rId25"/>
    <p:sldId id="475" r:id="rId26"/>
    <p:sldId id="500" r:id="rId27"/>
    <p:sldId id="501" r:id="rId28"/>
    <p:sldId id="499" r:id="rId29"/>
    <p:sldId id="498" r:id="rId30"/>
    <p:sldId id="459" r:id="rId31"/>
    <p:sldId id="460" r:id="rId32"/>
    <p:sldId id="502" r:id="rId33"/>
    <p:sldId id="461" r:id="rId34"/>
    <p:sldId id="464" r:id="rId35"/>
    <p:sldId id="468" r:id="rId36"/>
    <p:sldId id="467" r:id="rId37"/>
    <p:sldId id="470" r:id="rId38"/>
    <p:sldId id="466" r:id="rId39"/>
    <p:sldId id="469" r:id="rId40"/>
    <p:sldId id="477" r:id="rId41"/>
    <p:sldId id="487" r:id="rId42"/>
    <p:sldId id="479" r:id="rId43"/>
    <p:sldId id="478" r:id="rId44"/>
    <p:sldId id="473" r:id="rId45"/>
    <p:sldId id="474" r:id="rId46"/>
    <p:sldId id="480" r:id="rId47"/>
    <p:sldId id="471" r:id="rId48"/>
    <p:sldId id="481" r:id="rId49"/>
    <p:sldId id="503"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F05"/>
    <a:srgbClr val="1A3668"/>
    <a:srgbClr val="193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B4BA5-37E1-F053-7C7E-FE817E5DB44F}" v="653" dt="2025-10-16T09:21:25.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3268" autoAdjust="0"/>
  </p:normalViewPr>
  <p:slideViewPr>
    <p:cSldViewPr snapToGrid="0">
      <p:cViewPr>
        <p:scale>
          <a:sx n="66" d="100"/>
          <a:sy n="66" d="100"/>
        </p:scale>
        <p:origin x="1080" y="1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sie Glock" userId="S::mglock@harper-adams.ac.uk::aa903c3d-491e-451a-bf91-86c9aed69682" providerId="AD" clId="Web-{6D09414A-4871-674B-E5C1-6BE31010596B}"/>
    <pc:docChg chg="modSld">
      <pc:chgData name="Maisie Glock" userId="S::mglock@harper-adams.ac.uk::aa903c3d-491e-451a-bf91-86c9aed69682" providerId="AD" clId="Web-{6D09414A-4871-674B-E5C1-6BE31010596B}" dt="2025-09-20T20:46:44.011" v="46" actId="1076"/>
      <pc:docMkLst>
        <pc:docMk/>
      </pc:docMkLst>
      <pc:sldChg chg="modSp">
        <pc:chgData name="Maisie Glock" userId="S::mglock@harper-adams.ac.uk::aa903c3d-491e-451a-bf91-86c9aed69682" providerId="AD" clId="Web-{6D09414A-4871-674B-E5C1-6BE31010596B}" dt="2025-09-20T20:46:44.011" v="46" actId="1076"/>
        <pc:sldMkLst>
          <pc:docMk/>
          <pc:sldMk cId="3964117387" sldId="472"/>
        </pc:sldMkLst>
        <pc:spChg chg="mod">
          <ac:chgData name="Maisie Glock" userId="S::mglock@harper-adams.ac.uk::aa903c3d-491e-451a-bf91-86c9aed69682" providerId="AD" clId="Web-{6D09414A-4871-674B-E5C1-6BE31010596B}" dt="2025-09-20T20:46:44.011" v="46" actId="1076"/>
          <ac:spMkLst>
            <pc:docMk/>
            <pc:sldMk cId="3964117387" sldId="472"/>
            <ac:spMk id="6" creationId="{418A5D0A-471F-657D-DD1F-20BE6C569258}"/>
          </ac:spMkLst>
        </pc:spChg>
      </pc:sldChg>
      <pc:sldChg chg="modNotes">
        <pc:chgData name="Maisie Glock" userId="S::mglock@harper-adams.ac.uk::aa903c3d-491e-451a-bf91-86c9aed69682" providerId="AD" clId="Web-{6D09414A-4871-674B-E5C1-6BE31010596B}" dt="2025-09-20T20:42:54.825" v="16"/>
        <pc:sldMkLst>
          <pc:docMk/>
          <pc:sldMk cId="1115517564" sldId="493"/>
        </pc:sldMkLst>
      </pc:sldChg>
    </pc:docChg>
  </pc:docChgLst>
  <pc:docChgLst>
    <pc:chgData name="Maisie Glock" userId="S::mglock@harper-adams.ac.uk::aa903c3d-491e-451a-bf91-86c9aed69682" providerId="AD" clId="Web-{E288895F-5980-DABC-DB49-A97CE3685CCC}"/>
    <pc:docChg chg="addSld">
      <pc:chgData name="Maisie Glock" userId="S::mglock@harper-adams.ac.uk::aa903c3d-491e-451a-bf91-86c9aed69682" providerId="AD" clId="Web-{E288895F-5980-DABC-DB49-A97CE3685CCC}" dt="2025-09-21T10:26:46.569" v="0"/>
      <pc:docMkLst>
        <pc:docMk/>
      </pc:docMkLst>
      <pc:sldChg chg="add">
        <pc:chgData name="Maisie Glock" userId="S::mglock@harper-adams.ac.uk::aa903c3d-491e-451a-bf91-86c9aed69682" providerId="AD" clId="Web-{E288895F-5980-DABC-DB49-A97CE3685CCC}" dt="2025-09-21T10:26:46.569" v="0"/>
        <pc:sldMkLst>
          <pc:docMk/>
          <pc:sldMk cId="2618158528" sldId="503"/>
        </pc:sldMkLst>
      </pc:sldChg>
    </pc:docChg>
  </pc:docChgLst>
  <pc:docChgLst>
    <pc:chgData name="Maisie Glock" userId="aa903c3d-491e-451a-bf91-86c9aed69682" providerId="ADAL" clId="{F6AB6FED-142A-4C18-8D6E-D8FEB49E2FB3}"/>
    <pc:docChg chg="undo redo custSel addSld modSld sldOrd">
      <pc:chgData name="Maisie Glock" userId="aa903c3d-491e-451a-bf91-86c9aed69682" providerId="ADAL" clId="{F6AB6FED-142A-4C18-8D6E-D8FEB49E2FB3}" dt="2025-09-19T18:43:38.273" v="9955" actId="20577"/>
      <pc:docMkLst>
        <pc:docMk/>
      </pc:docMkLst>
      <pc:sldChg chg="modSp mod">
        <pc:chgData name="Maisie Glock" userId="aa903c3d-491e-451a-bf91-86c9aed69682" providerId="ADAL" clId="{F6AB6FED-142A-4C18-8D6E-D8FEB49E2FB3}" dt="2025-09-19T13:27:47.707" v="38" actId="403"/>
        <pc:sldMkLst>
          <pc:docMk/>
          <pc:sldMk cId="33989607" sldId="256"/>
        </pc:sldMkLst>
        <pc:spChg chg="mod">
          <ac:chgData name="Maisie Glock" userId="aa903c3d-491e-451a-bf91-86c9aed69682" providerId="ADAL" clId="{F6AB6FED-142A-4C18-8D6E-D8FEB49E2FB3}" dt="2025-09-19T13:27:42.374" v="34" actId="113"/>
          <ac:spMkLst>
            <pc:docMk/>
            <pc:sldMk cId="33989607" sldId="256"/>
            <ac:spMk id="11" creationId="{9A2D750B-245A-454F-A0B2-520539DE5516}"/>
          </ac:spMkLst>
        </pc:spChg>
        <pc:spChg chg="mod">
          <ac:chgData name="Maisie Glock" userId="aa903c3d-491e-451a-bf91-86c9aed69682" providerId="ADAL" clId="{F6AB6FED-142A-4C18-8D6E-D8FEB49E2FB3}" dt="2025-09-19T13:27:47.707" v="38" actId="403"/>
          <ac:spMkLst>
            <pc:docMk/>
            <pc:sldMk cId="33989607" sldId="256"/>
            <ac:spMk id="14" creationId="{7FB23DFC-AEC8-1F6C-2B18-EE34F7E8D3AB}"/>
          </ac:spMkLst>
        </pc:spChg>
      </pc:sldChg>
      <pc:sldChg chg="modSp mod ord">
        <pc:chgData name="Maisie Glock" userId="aa903c3d-491e-451a-bf91-86c9aed69682" providerId="ADAL" clId="{F6AB6FED-142A-4C18-8D6E-D8FEB49E2FB3}" dt="2025-09-19T17:27:14.627" v="5835" actId="1076"/>
        <pc:sldMkLst>
          <pc:docMk/>
          <pc:sldMk cId="2556836750" sldId="382"/>
        </pc:sldMkLst>
        <pc:picChg chg="mod">
          <ac:chgData name="Maisie Glock" userId="aa903c3d-491e-451a-bf91-86c9aed69682" providerId="ADAL" clId="{F6AB6FED-142A-4C18-8D6E-D8FEB49E2FB3}" dt="2025-09-19T17:27:14.627" v="5835" actId="1076"/>
          <ac:picMkLst>
            <pc:docMk/>
            <pc:sldMk cId="2556836750" sldId="382"/>
            <ac:picMk id="3" creationId="{1A11F532-479F-9A81-116B-28621017937B}"/>
          </ac:picMkLst>
        </pc:picChg>
      </pc:sldChg>
      <pc:sldChg chg="modSp mod modNotesTx">
        <pc:chgData name="Maisie Glock" userId="aa903c3d-491e-451a-bf91-86c9aed69682" providerId="ADAL" clId="{F6AB6FED-142A-4C18-8D6E-D8FEB49E2FB3}" dt="2025-09-19T17:27:21.452" v="5836" actId="1076"/>
        <pc:sldMkLst>
          <pc:docMk/>
          <pc:sldMk cId="1840826607" sldId="452"/>
        </pc:sldMkLst>
        <pc:picChg chg="mod">
          <ac:chgData name="Maisie Glock" userId="aa903c3d-491e-451a-bf91-86c9aed69682" providerId="ADAL" clId="{F6AB6FED-142A-4C18-8D6E-D8FEB49E2FB3}" dt="2025-09-19T17:27:21.452" v="5836" actId="1076"/>
          <ac:picMkLst>
            <pc:docMk/>
            <pc:sldMk cId="1840826607" sldId="452"/>
            <ac:picMk id="6" creationId="{84E6D492-E66E-A87D-E253-6046EAB9BE77}"/>
          </ac:picMkLst>
        </pc:picChg>
      </pc:sldChg>
      <pc:sldChg chg="modSp mod">
        <pc:chgData name="Maisie Glock" userId="aa903c3d-491e-451a-bf91-86c9aed69682" providerId="ADAL" clId="{F6AB6FED-142A-4C18-8D6E-D8FEB49E2FB3}" dt="2025-09-19T16:57:47.289" v="3757" actId="1076"/>
        <pc:sldMkLst>
          <pc:docMk/>
          <pc:sldMk cId="966269064" sldId="459"/>
        </pc:sldMkLst>
        <pc:picChg chg="mod">
          <ac:chgData name="Maisie Glock" userId="aa903c3d-491e-451a-bf91-86c9aed69682" providerId="ADAL" clId="{F6AB6FED-142A-4C18-8D6E-D8FEB49E2FB3}" dt="2025-09-19T16:57:47.289" v="3757" actId="1076"/>
          <ac:picMkLst>
            <pc:docMk/>
            <pc:sldMk cId="966269064" sldId="459"/>
            <ac:picMk id="3" creationId="{6C904E2E-C976-A06E-A50E-97C34E3A273B}"/>
          </ac:picMkLst>
        </pc:picChg>
      </pc:sldChg>
      <pc:sldChg chg="addSp delSp modSp mod delAnim modAnim">
        <pc:chgData name="Maisie Glock" userId="aa903c3d-491e-451a-bf91-86c9aed69682" providerId="ADAL" clId="{F6AB6FED-142A-4C18-8D6E-D8FEB49E2FB3}" dt="2025-09-19T18:39:48.409" v="9297" actId="478"/>
        <pc:sldMkLst>
          <pc:docMk/>
          <pc:sldMk cId="3941791716" sldId="460"/>
        </pc:sldMkLst>
        <pc:spChg chg="mod">
          <ac:chgData name="Maisie Glock" userId="aa903c3d-491e-451a-bf91-86c9aed69682" providerId="ADAL" clId="{F6AB6FED-142A-4C18-8D6E-D8FEB49E2FB3}" dt="2025-09-19T16:58:32.406" v="3826" actId="20577"/>
          <ac:spMkLst>
            <pc:docMk/>
            <pc:sldMk cId="3941791716" sldId="460"/>
            <ac:spMk id="6" creationId="{418A5D0A-471F-657D-DD1F-20BE6C569258}"/>
          </ac:spMkLst>
        </pc:spChg>
        <pc:picChg chg="mod">
          <ac:chgData name="Maisie Glock" userId="aa903c3d-491e-451a-bf91-86c9aed69682" providerId="ADAL" clId="{F6AB6FED-142A-4C18-8D6E-D8FEB49E2FB3}" dt="2025-09-19T16:57:55.434" v="3758" actId="1076"/>
          <ac:picMkLst>
            <pc:docMk/>
            <pc:sldMk cId="3941791716" sldId="460"/>
            <ac:picMk id="10" creationId="{C2EEF8E2-CD9A-CB8F-9A01-BF6837919BCA}"/>
          </ac:picMkLst>
        </pc:picChg>
      </pc:sldChg>
      <pc:sldChg chg="modSp mod">
        <pc:chgData name="Maisie Glock" userId="aa903c3d-491e-451a-bf91-86c9aed69682" providerId="ADAL" clId="{F6AB6FED-142A-4C18-8D6E-D8FEB49E2FB3}" dt="2025-09-19T17:27:34.386" v="5837" actId="1076"/>
        <pc:sldMkLst>
          <pc:docMk/>
          <pc:sldMk cId="892274399" sldId="461"/>
        </pc:sldMkLst>
        <pc:picChg chg="mod">
          <ac:chgData name="Maisie Glock" userId="aa903c3d-491e-451a-bf91-86c9aed69682" providerId="ADAL" clId="{F6AB6FED-142A-4C18-8D6E-D8FEB49E2FB3}" dt="2025-09-19T17:27:34.386" v="5837" actId="1076"/>
          <ac:picMkLst>
            <pc:docMk/>
            <pc:sldMk cId="892274399" sldId="461"/>
            <ac:picMk id="18" creationId="{B28E86CD-E763-30DE-38A7-8FFF88525A0C}"/>
          </ac:picMkLst>
        </pc:picChg>
      </pc:sldChg>
      <pc:sldChg chg="modSp mod">
        <pc:chgData name="Maisie Glock" userId="aa903c3d-491e-451a-bf91-86c9aed69682" providerId="ADAL" clId="{F6AB6FED-142A-4C18-8D6E-D8FEB49E2FB3}" dt="2025-09-19T18:39:16.752" v="9294" actId="1076"/>
        <pc:sldMkLst>
          <pc:docMk/>
          <pc:sldMk cId="2899760032" sldId="466"/>
        </pc:sldMkLst>
        <pc:picChg chg="mod">
          <ac:chgData name="Maisie Glock" userId="aa903c3d-491e-451a-bf91-86c9aed69682" providerId="ADAL" clId="{F6AB6FED-142A-4C18-8D6E-D8FEB49E2FB3}" dt="2025-09-19T18:39:16.752" v="9294" actId="1076"/>
          <ac:picMkLst>
            <pc:docMk/>
            <pc:sldMk cId="2899760032" sldId="466"/>
            <ac:picMk id="15" creationId="{DFDCA4BD-C650-72C8-E048-0CBD829BF19E}"/>
          </ac:picMkLst>
        </pc:picChg>
      </pc:sldChg>
      <pc:sldChg chg="modSp mod">
        <pc:chgData name="Maisie Glock" userId="aa903c3d-491e-451a-bf91-86c9aed69682" providerId="ADAL" clId="{F6AB6FED-142A-4C18-8D6E-D8FEB49E2FB3}" dt="2025-09-19T17:31:06.300" v="6340" actId="20577"/>
        <pc:sldMkLst>
          <pc:docMk/>
          <pc:sldMk cId="2746216995" sldId="469"/>
        </pc:sldMkLst>
        <pc:spChg chg="mod">
          <ac:chgData name="Maisie Glock" userId="aa903c3d-491e-451a-bf91-86c9aed69682" providerId="ADAL" clId="{F6AB6FED-142A-4C18-8D6E-D8FEB49E2FB3}" dt="2025-09-19T17:31:06.300" v="6340" actId="20577"/>
          <ac:spMkLst>
            <pc:docMk/>
            <pc:sldMk cId="2746216995" sldId="469"/>
            <ac:spMk id="6" creationId="{418A5D0A-471F-657D-DD1F-20BE6C569258}"/>
          </ac:spMkLst>
        </pc:spChg>
      </pc:sldChg>
      <pc:sldChg chg="modSp mod">
        <pc:chgData name="Maisie Glock" userId="aa903c3d-491e-451a-bf91-86c9aed69682" providerId="ADAL" clId="{F6AB6FED-142A-4C18-8D6E-D8FEB49E2FB3}" dt="2025-09-19T18:39:20.984" v="9295" actId="1076"/>
        <pc:sldMkLst>
          <pc:docMk/>
          <pc:sldMk cId="3094327308" sldId="470"/>
        </pc:sldMkLst>
        <pc:picChg chg="mod">
          <ac:chgData name="Maisie Glock" userId="aa903c3d-491e-451a-bf91-86c9aed69682" providerId="ADAL" clId="{F6AB6FED-142A-4C18-8D6E-D8FEB49E2FB3}" dt="2025-09-19T18:39:20.984" v="9295" actId="1076"/>
          <ac:picMkLst>
            <pc:docMk/>
            <pc:sldMk cId="3094327308" sldId="470"/>
            <ac:picMk id="15" creationId="{DFDCA4BD-C650-72C8-E048-0CBD829BF19E}"/>
          </ac:picMkLst>
        </pc:picChg>
      </pc:sldChg>
      <pc:sldChg chg="addSp modSp mod ord modNotesTx">
        <pc:chgData name="Maisie Glock" userId="aa903c3d-491e-451a-bf91-86c9aed69682" providerId="ADAL" clId="{F6AB6FED-142A-4C18-8D6E-D8FEB49E2FB3}" dt="2025-09-19T15:52:39.279" v="1027" actId="20577"/>
        <pc:sldMkLst>
          <pc:docMk/>
          <pc:sldMk cId="3964117387" sldId="472"/>
        </pc:sldMkLst>
        <pc:spChg chg="add mod">
          <ac:chgData name="Maisie Glock" userId="aa903c3d-491e-451a-bf91-86c9aed69682" providerId="ADAL" clId="{F6AB6FED-142A-4C18-8D6E-D8FEB49E2FB3}" dt="2025-09-19T15:52:10.362" v="1008" actId="20577"/>
          <ac:spMkLst>
            <pc:docMk/>
            <pc:sldMk cId="3964117387" sldId="472"/>
            <ac:spMk id="2" creationId="{9B960A9A-632E-FBBC-D38C-539A37628734}"/>
          </ac:spMkLst>
        </pc:spChg>
        <pc:spChg chg="mod">
          <ac:chgData name="Maisie Glock" userId="aa903c3d-491e-451a-bf91-86c9aed69682" providerId="ADAL" clId="{F6AB6FED-142A-4C18-8D6E-D8FEB49E2FB3}" dt="2025-09-19T15:52:39.279" v="1027" actId="20577"/>
          <ac:spMkLst>
            <pc:docMk/>
            <pc:sldMk cId="3964117387" sldId="472"/>
            <ac:spMk id="6" creationId="{418A5D0A-471F-657D-DD1F-20BE6C569258}"/>
          </ac:spMkLst>
        </pc:spChg>
        <pc:spChg chg="mod">
          <ac:chgData name="Maisie Glock" userId="aa903c3d-491e-451a-bf91-86c9aed69682" providerId="ADAL" clId="{F6AB6FED-142A-4C18-8D6E-D8FEB49E2FB3}" dt="2025-09-19T15:45:37.608" v="334" actId="1076"/>
          <ac:spMkLst>
            <pc:docMk/>
            <pc:sldMk cId="3964117387" sldId="472"/>
            <ac:spMk id="21" creationId="{3973B7F2-1D12-B2A5-38E4-3C4D15A70195}"/>
          </ac:spMkLst>
        </pc:spChg>
        <pc:picChg chg="mod">
          <ac:chgData name="Maisie Glock" userId="aa903c3d-491e-451a-bf91-86c9aed69682" providerId="ADAL" clId="{F6AB6FED-142A-4C18-8D6E-D8FEB49E2FB3}" dt="2025-09-19T15:45:28.018" v="331" actId="1076"/>
          <ac:picMkLst>
            <pc:docMk/>
            <pc:sldMk cId="3964117387" sldId="472"/>
            <ac:picMk id="15" creationId="{DFDCA4BD-C650-72C8-E048-0CBD829BF19E}"/>
          </ac:picMkLst>
        </pc:picChg>
      </pc:sldChg>
      <pc:sldChg chg="ord">
        <pc:chgData name="Maisie Glock" userId="aa903c3d-491e-451a-bf91-86c9aed69682" providerId="ADAL" clId="{F6AB6FED-142A-4C18-8D6E-D8FEB49E2FB3}" dt="2025-09-19T17:15:31.717" v="4926"/>
        <pc:sldMkLst>
          <pc:docMk/>
          <pc:sldMk cId="1273284502" sldId="473"/>
        </pc:sldMkLst>
      </pc:sldChg>
      <pc:sldChg chg="modSp mod ord modAnim modNotesTx">
        <pc:chgData name="Maisie Glock" userId="aa903c3d-491e-451a-bf91-86c9aed69682" providerId="ADAL" clId="{F6AB6FED-142A-4C18-8D6E-D8FEB49E2FB3}" dt="2025-09-19T18:38:23.820" v="9281"/>
        <pc:sldMkLst>
          <pc:docMk/>
          <pc:sldMk cId="852009144" sldId="474"/>
        </pc:sldMkLst>
        <pc:spChg chg="mod">
          <ac:chgData name="Maisie Glock" userId="aa903c3d-491e-451a-bf91-86c9aed69682" providerId="ADAL" clId="{F6AB6FED-142A-4C18-8D6E-D8FEB49E2FB3}" dt="2025-09-19T18:37:08.964" v="9256" actId="20577"/>
          <ac:spMkLst>
            <pc:docMk/>
            <pc:sldMk cId="852009144" sldId="474"/>
            <ac:spMk id="6" creationId="{418A5D0A-471F-657D-DD1F-20BE6C569258}"/>
          </ac:spMkLst>
        </pc:spChg>
      </pc:sldChg>
      <pc:sldChg chg="modSp mod ord">
        <pc:chgData name="Maisie Glock" userId="aa903c3d-491e-451a-bf91-86c9aed69682" providerId="ADAL" clId="{F6AB6FED-142A-4C18-8D6E-D8FEB49E2FB3}" dt="2025-09-19T18:18:13.620" v="7647" actId="1076"/>
        <pc:sldMkLst>
          <pc:docMk/>
          <pc:sldMk cId="1836170254" sldId="475"/>
        </pc:sldMkLst>
        <pc:spChg chg="mod">
          <ac:chgData name="Maisie Glock" userId="aa903c3d-491e-451a-bf91-86c9aed69682" providerId="ADAL" clId="{F6AB6FED-142A-4C18-8D6E-D8FEB49E2FB3}" dt="2025-09-19T17:31:52.586" v="6394" actId="20577"/>
          <ac:spMkLst>
            <pc:docMk/>
            <pc:sldMk cId="1836170254" sldId="475"/>
            <ac:spMk id="6" creationId="{418A5D0A-471F-657D-DD1F-20BE6C569258}"/>
          </ac:spMkLst>
        </pc:spChg>
        <pc:picChg chg="mod">
          <ac:chgData name="Maisie Glock" userId="aa903c3d-491e-451a-bf91-86c9aed69682" providerId="ADAL" clId="{F6AB6FED-142A-4C18-8D6E-D8FEB49E2FB3}" dt="2025-09-19T18:18:13.620" v="7647" actId="1076"/>
          <ac:picMkLst>
            <pc:docMk/>
            <pc:sldMk cId="1836170254" sldId="475"/>
            <ac:picMk id="15" creationId="{DFDCA4BD-C650-72C8-E048-0CBD829BF19E}"/>
          </ac:picMkLst>
        </pc:picChg>
      </pc:sldChg>
      <pc:sldChg chg="modSp mod ord">
        <pc:chgData name="Maisie Glock" userId="aa903c3d-491e-451a-bf91-86c9aed69682" providerId="ADAL" clId="{F6AB6FED-142A-4C18-8D6E-D8FEB49E2FB3}" dt="2025-09-19T15:55:32.019" v="1143"/>
        <pc:sldMkLst>
          <pc:docMk/>
          <pc:sldMk cId="4137473125" sldId="476"/>
        </pc:sldMkLst>
        <pc:spChg chg="mod">
          <ac:chgData name="Maisie Glock" userId="aa903c3d-491e-451a-bf91-86c9aed69682" providerId="ADAL" clId="{F6AB6FED-142A-4C18-8D6E-D8FEB49E2FB3}" dt="2025-09-19T15:55:08.409" v="1141" actId="948"/>
          <ac:spMkLst>
            <pc:docMk/>
            <pc:sldMk cId="4137473125" sldId="476"/>
            <ac:spMk id="6" creationId="{418A5D0A-471F-657D-DD1F-20BE6C569258}"/>
          </ac:spMkLst>
        </pc:spChg>
        <pc:spChg chg="mod">
          <ac:chgData name="Maisie Glock" userId="aa903c3d-491e-451a-bf91-86c9aed69682" providerId="ADAL" clId="{F6AB6FED-142A-4C18-8D6E-D8FEB49E2FB3}" dt="2025-09-19T15:54:25.044" v="1132" actId="1076"/>
          <ac:spMkLst>
            <pc:docMk/>
            <pc:sldMk cId="4137473125" sldId="476"/>
            <ac:spMk id="21" creationId="{3973B7F2-1D12-B2A5-38E4-3C4D15A70195}"/>
          </ac:spMkLst>
        </pc:spChg>
        <pc:grpChg chg="mod">
          <ac:chgData name="Maisie Glock" userId="aa903c3d-491e-451a-bf91-86c9aed69682" providerId="ADAL" clId="{F6AB6FED-142A-4C18-8D6E-D8FEB49E2FB3}" dt="2025-09-19T15:54:16.214" v="1130" actId="14100"/>
          <ac:grpSpMkLst>
            <pc:docMk/>
            <pc:sldMk cId="4137473125" sldId="476"/>
            <ac:grpSpMk id="9" creationId="{5519ACB2-4FE9-7874-4B98-EE5A6BA46D49}"/>
          </ac:grpSpMkLst>
        </pc:grpChg>
        <pc:picChg chg="mod">
          <ac:chgData name="Maisie Glock" userId="aa903c3d-491e-451a-bf91-86c9aed69682" providerId="ADAL" clId="{F6AB6FED-142A-4C18-8D6E-D8FEB49E2FB3}" dt="2025-09-19T15:54:21.349" v="1131" actId="1076"/>
          <ac:picMkLst>
            <pc:docMk/>
            <pc:sldMk cId="4137473125" sldId="476"/>
            <ac:picMk id="15" creationId="{DFDCA4BD-C650-72C8-E048-0CBD829BF19E}"/>
          </ac:picMkLst>
        </pc:picChg>
      </pc:sldChg>
      <pc:sldChg chg="modSp mod">
        <pc:chgData name="Maisie Glock" userId="aa903c3d-491e-451a-bf91-86c9aed69682" providerId="ADAL" clId="{F6AB6FED-142A-4C18-8D6E-D8FEB49E2FB3}" dt="2025-09-19T17:14:29.729" v="4924" actId="20577"/>
        <pc:sldMkLst>
          <pc:docMk/>
          <pc:sldMk cId="248217677" sldId="477"/>
        </pc:sldMkLst>
        <pc:spChg chg="mod">
          <ac:chgData name="Maisie Glock" userId="aa903c3d-491e-451a-bf91-86c9aed69682" providerId="ADAL" clId="{F6AB6FED-142A-4C18-8D6E-D8FEB49E2FB3}" dt="2025-09-19T17:14:29.729" v="4924" actId="20577"/>
          <ac:spMkLst>
            <pc:docMk/>
            <pc:sldMk cId="248217677" sldId="477"/>
            <ac:spMk id="6" creationId="{418A5D0A-471F-657D-DD1F-20BE6C569258}"/>
          </ac:spMkLst>
        </pc:spChg>
        <pc:picChg chg="mod">
          <ac:chgData name="Maisie Glock" userId="aa903c3d-491e-451a-bf91-86c9aed69682" providerId="ADAL" clId="{F6AB6FED-142A-4C18-8D6E-D8FEB49E2FB3}" dt="2025-09-19T17:09:52.827" v="4658" actId="1037"/>
          <ac:picMkLst>
            <pc:docMk/>
            <pc:sldMk cId="248217677" sldId="477"/>
            <ac:picMk id="15" creationId="{DFDCA4BD-C650-72C8-E048-0CBD829BF19E}"/>
          </ac:picMkLst>
        </pc:picChg>
      </pc:sldChg>
      <pc:sldChg chg="modSp mod">
        <pc:chgData name="Maisie Glock" userId="aa903c3d-491e-451a-bf91-86c9aed69682" providerId="ADAL" clId="{F6AB6FED-142A-4C18-8D6E-D8FEB49E2FB3}" dt="2025-09-19T18:39:08.818" v="9293" actId="1076"/>
        <pc:sldMkLst>
          <pc:docMk/>
          <pc:sldMk cId="895284503" sldId="478"/>
        </pc:sldMkLst>
        <pc:picChg chg="mod">
          <ac:chgData name="Maisie Glock" userId="aa903c3d-491e-451a-bf91-86c9aed69682" providerId="ADAL" clId="{F6AB6FED-142A-4C18-8D6E-D8FEB49E2FB3}" dt="2025-09-19T18:39:08.818" v="9293" actId="1076"/>
          <ac:picMkLst>
            <pc:docMk/>
            <pc:sldMk cId="895284503" sldId="478"/>
            <ac:picMk id="15" creationId="{DFDCA4BD-C650-72C8-E048-0CBD829BF19E}"/>
          </ac:picMkLst>
        </pc:picChg>
      </pc:sldChg>
      <pc:sldChg chg="modSp mod ord">
        <pc:chgData name="Maisie Glock" userId="aa903c3d-491e-451a-bf91-86c9aed69682" providerId="ADAL" clId="{F6AB6FED-142A-4C18-8D6E-D8FEB49E2FB3}" dt="2025-09-19T18:39:04.516" v="9292" actId="1076"/>
        <pc:sldMkLst>
          <pc:docMk/>
          <pc:sldMk cId="301741933" sldId="479"/>
        </pc:sldMkLst>
        <pc:picChg chg="mod">
          <ac:chgData name="Maisie Glock" userId="aa903c3d-491e-451a-bf91-86c9aed69682" providerId="ADAL" clId="{F6AB6FED-142A-4C18-8D6E-D8FEB49E2FB3}" dt="2025-09-19T18:39:04.516" v="9292" actId="1076"/>
          <ac:picMkLst>
            <pc:docMk/>
            <pc:sldMk cId="301741933" sldId="479"/>
            <ac:picMk id="15" creationId="{DFDCA4BD-C650-72C8-E048-0CBD829BF19E}"/>
          </ac:picMkLst>
        </pc:picChg>
      </pc:sldChg>
      <pc:sldChg chg="delSp modSp add mod modNotesTx">
        <pc:chgData name="Maisie Glock" userId="aa903c3d-491e-451a-bf91-86c9aed69682" providerId="ADAL" clId="{F6AB6FED-142A-4C18-8D6E-D8FEB49E2FB3}" dt="2025-09-19T16:39:51.491" v="3401" actId="20577"/>
        <pc:sldMkLst>
          <pc:docMk/>
          <pc:sldMk cId="4001382407" sldId="482"/>
        </pc:sldMkLst>
        <pc:spChg chg="mod">
          <ac:chgData name="Maisie Glock" userId="aa903c3d-491e-451a-bf91-86c9aed69682" providerId="ADAL" clId="{F6AB6FED-142A-4C18-8D6E-D8FEB49E2FB3}" dt="2025-09-19T16:39:51.491" v="3401" actId="20577"/>
          <ac:spMkLst>
            <pc:docMk/>
            <pc:sldMk cId="4001382407" sldId="482"/>
            <ac:spMk id="6" creationId="{E1002DBB-4871-8961-6272-93EC9D9B4107}"/>
          </ac:spMkLst>
        </pc:spChg>
        <pc:spChg chg="mod">
          <ac:chgData name="Maisie Glock" userId="aa903c3d-491e-451a-bf91-86c9aed69682" providerId="ADAL" clId="{F6AB6FED-142A-4C18-8D6E-D8FEB49E2FB3}" dt="2025-09-19T15:56:44.387" v="1188" actId="20577"/>
          <ac:spMkLst>
            <pc:docMk/>
            <pc:sldMk cId="4001382407" sldId="482"/>
            <ac:spMk id="21" creationId="{05A23D1A-DC99-2988-BB43-246369BADE30}"/>
          </ac:spMkLst>
        </pc:spChg>
      </pc:sldChg>
      <pc:sldChg chg="modSp add mod modAnim modNotesTx">
        <pc:chgData name="Maisie Glock" userId="aa903c3d-491e-451a-bf91-86c9aed69682" providerId="ADAL" clId="{F6AB6FED-142A-4C18-8D6E-D8FEB49E2FB3}" dt="2025-09-19T16:30:30.488" v="3346" actId="20577"/>
        <pc:sldMkLst>
          <pc:docMk/>
          <pc:sldMk cId="2632648765" sldId="483"/>
        </pc:sldMkLst>
        <pc:spChg chg="mod">
          <ac:chgData name="Maisie Glock" userId="aa903c3d-491e-451a-bf91-86c9aed69682" providerId="ADAL" clId="{F6AB6FED-142A-4C18-8D6E-D8FEB49E2FB3}" dt="2025-09-19T16:26:24.711" v="2487" actId="20577"/>
          <ac:spMkLst>
            <pc:docMk/>
            <pc:sldMk cId="2632648765" sldId="483"/>
            <ac:spMk id="6" creationId="{FD336835-991E-4BC7-0456-3672A326DD31}"/>
          </ac:spMkLst>
        </pc:spChg>
        <pc:grpChg chg="mod">
          <ac:chgData name="Maisie Glock" userId="aa903c3d-491e-451a-bf91-86c9aed69682" providerId="ADAL" clId="{F6AB6FED-142A-4C18-8D6E-D8FEB49E2FB3}" dt="2025-09-19T16:05:02.001" v="2303" actId="14100"/>
          <ac:grpSpMkLst>
            <pc:docMk/>
            <pc:sldMk cId="2632648765" sldId="483"/>
            <ac:grpSpMk id="9" creationId="{C885DF00-2BD9-5105-6331-17E83F68259D}"/>
          </ac:grpSpMkLst>
        </pc:grpChg>
        <pc:picChg chg="mod">
          <ac:chgData name="Maisie Glock" userId="aa903c3d-491e-451a-bf91-86c9aed69682" providerId="ADAL" clId="{F6AB6FED-142A-4C18-8D6E-D8FEB49E2FB3}" dt="2025-09-19T16:05:08.476" v="2321" actId="1036"/>
          <ac:picMkLst>
            <pc:docMk/>
            <pc:sldMk cId="2632648765" sldId="483"/>
            <ac:picMk id="15" creationId="{02B04354-0D5B-21E0-BDFC-A046C5116381}"/>
          </ac:picMkLst>
        </pc:picChg>
      </pc:sldChg>
      <pc:sldChg chg="modSp add mod modAnim modNotesTx">
        <pc:chgData name="Maisie Glock" userId="aa903c3d-491e-451a-bf91-86c9aed69682" providerId="ADAL" clId="{F6AB6FED-142A-4C18-8D6E-D8FEB49E2FB3}" dt="2025-09-19T16:56:54.275" v="3756"/>
        <pc:sldMkLst>
          <pc:docMk/>
          <pc:sldMk cId="452347384" sldId="484"/>
        </pc:sldMkLst>
        <pc:spChg chg="mod">
          <ac:chgData name="Maisie Glock" userId="aa903c3d-491e-451a-bf91-86c9aed69682" providerId="ADAL" clId="{F6AB6FED-142A-4C18-8D6E-D8FEB49E2FB3}" dt="2025-09-19T16:53:29.671" v="3483" actId="2710"/>
          <ac:spMkLst>
            <pc:docMk/>
            <pc:sldMk cId="452347384" sldId="484"/>
            <ac:spMk id="6" creationId="{16EFE3C6-14D0-E0FC-7378-5E079688BD5B}"/>
          </ac:spMkLst>
        </pc:spChg>
        <pc:spChg chg="mod">
          <ac:chgData name="Maisie Glock" userId="aa903c3d-491e-451a-bf91-86c9aed69682" providerId="ADAL" clId="{F6AB6FED-142A-4C18-8D6E-D8FEB49E2FB3}" dt="2025-09-19T16:41:11.532" v="3423" actId="6549"/>
          <ac:spMkLst>
            <pc:docMk/>
            <pc:sldMk cId="452347384" sldId="484"/>
            <ac:spMk id="21" creationId="{A87CD0BB-71D8-76F3-CE9F-8DD3F3A4B203}"/>
          </ac:spMkLst>
        </pc:spChg>
      </pc:sldChg>
      <pc:sldChg chg="modSp add mod modAnim modNotesTx">
        <pc:chgData name="Maisie Glock" userId="aa903c3d-491e-451a-bf91-86c9aed69682" providerId="ADAL" clId="{F6AB6FED-142A-4C18-8D6E-D8FEB49E2FB3}" dt="2025-09-19T17:08:56.151" v="4640"/>
        <pc:sldMkLst>
          <pc:docMk/>
          <pc:sldMk cId="3880472771" sldId="485"/>
        </pc:sldMkLst>
        <pc:spChg chg="mod">
          <ac:chgData name="Maisie Glock" userId="aa903c3d-491e-451a-bf91-86c9aed69682" providerId="ADAL" clId="{F6AB6FED-142A-4C18-8D6E-D8FEB49E2FB3}" dt="2025-09-19T17:08:21.535" v="4636" actId="1036"/>
          <ac:spMkLst>
            <pc:docMk/>
            <pc:sldMk cId="3880472771" sldId="485"/>
            <ac:spMk id="6" creationId="{740016F2-633D-BF42-DB9B-686A13315EB0}"/>
          </ac:spMkLst>
        </pc:spChg>
        <pc:spChg chg="mod">
          <ac:chgData name="Maisie Glock" userId="aa903c3d-491e-451a-bf91-86c9aed69682" providerId="ADAL" clId="{F6AB6FED-142A-4C18-8D6E-D8FEB49E2FB3}" dt="2025-09-19T17:05:00.300" v="4213" actId="20577"/>
          <ac:spMkLst>
            <pc:docMk/>
            <pc:sldMk cId="3880472771" sldId="485"/>
            <ac:spMk id="21" creationId="{8B534787-7371-EFB3-58D0-DE0B73E9AE4C}"/>
          </ac:spMkLst>
        </pc:spChg>
      </pc:sldChg>
      <pc:sldChg chg="modSp add mod modAnim modNotesTx">
        <pc:chgData name="Maisie Glock" userId="aa903c3d-491e-451a-bf91-86c9aed69682" providerId="ADAL" clId="{F6AB6FED-142A-4C18-8D6E-D8FEB49E2FB3}" dt="2025-09-19T17:08:40.335" v="4637"/>
        <pc:sldMkLst>
          <pc:docMk/>
          <pc:sldMk cId="403197239" sldId="486"/>
        </pc:sldMkLst>
        <pc:spChg chg="mod">
          <ac:chgData name="Maisie Glock" userId="aa903c3d-491e-451a-bf91-86c9aed69682" providerId="ADAL" clId="{F6AB6FED-142A-4C18-8D6E-D8FEB49E2FB3}" dt="2025-09-19T17:04:12.741" v="4192" actId="20577"/>
          <ac:spMkLst>
            <pc:docMk/>
            <pc:sldMk cId="403197239" sldId="486"/>
            <ac:spMk id="6" creationId="{040EA679-75DC-7E2D-F982-67E4ED89AD44}"/>
          </ac:spMkLst>
        </pc:spChg>
        <pc:spChg chg="mod">
          <ac:chgData name="Maisie Glock" userId="aa903c3d-491e-451a-bf91-86c9aed69682" providerId="ADAL" clId="{F6AB6FED-142A-4C18-8D6E-D8FEB49E2FB3}" dt="2025-09-19T17:00:05.337" v="3879" actId="20577"/>
          <ac:spMkLst>
            <pc:docMk/>
            <pc:sldMk cId="403197239" sldId="486"/>
            <ac:spMk id="21" creationId="{10AF35F7-004C-8397-DC91-77408B39B062}"/>
          </ac:spMkLst>
        </pc:spChg>
      </pc:sldChg>
      <pc:sldChg chg="modSp add mod">
        <pc:chgData name="Maisie Glock" userId="aa903c3d-491e-451a-bf91-86c9aed69682" providerId="ADAL" clId="{F6AB6FED-142A-4C18-8D6E-D8FEB49E2FB3}" dt="2025-09-19T18:39:00.555" v="9291" actId="1035"/>
        <pc:sldMkLst>
          <pc:docMk/>
          <pc:sldMk cId="959959668" sldId="487"/>
        </pc:sldMkLst>
        <pc:spChg chg="mod">
          <ac:chgData name="Maisie Glock" userId="aa903c3d-491e-451a-bf91-86c9aed69682" providerId="ADAL" clId="{F6AB6FED-142A-4C18-8D6E-D8FEB49E2FB3}" dt="2025-09-19T18:39:00.555" v="9291" actId="1035"/>
          <ac:spMkLst>
            <pc:docMk/>
            <pc:sldMk cId="959959668" sldId="487"/>
            <ac:spMk id="21" creationId="{1C9ED622-52CF-6E4B-31E6-68B30277DA90}"/>
          </ac:spMkLst>
        </pc:spChg>
      </pc:sldChg>
      <pc:sldChg chg="addSp delSp modSp add mod ord modAnim modNotesTx">
        <pc:chgData name="Maisie Glock" userId="aa903c3d-491e-451a-bf91-86c9aed69682" providerId="ADAL" clId="{F6AB6FED-142A-4C18-8D6E-D8FEB49E2FB3}" dt="2025-09-19T17:49:10.664" v="6683" actId="1076"/>
        <pc:sldMkLst>
          <pc:docMk/>
          <pc:sldMk cId="322625061" sldId="488"/>
        </pc:sldMkLst>
        <pc:spChg chg="ord">
          <ac:chgData name="Maisie Glock" userId="aa903c3d-491e-451a-bf91-86c9aed69682" providerId="ADAL" clId="{F6AB6FED-142A-4C18-8D6E-D8FEB49E2FB3}" dt="2025-09-19T17:48:36.410" v="6675" actId="167"/>
          <ac:spMkLst>
            <pc:docMk/>
            <pc:sldMk cId="322625061" sldId="488"/>
            <ac:spMk id="4" creationId="{9CC7F8EA-F1F2-920C-285B-CF1AE0D45BA9}"/>
          </ac:spMkLst>
        </pc:spChg>
        <pc:spChg chg="mod">
          <ac:chgData name="Maisie Glock" userId="aa903c3d-491e-451a-bf91-86c9aed69682" providerId="ADAL" clId="{F6AB6FED-142A-4C18-8D6E-D8FEB49E2FB3}" dt="2025-09-19T17:49:10.664" v="6683" actId="1076"/>
          <ac:spMkLst>
            <pc:docMk/>
            <pc:sldMk cId="322625061" sldId="488"/>
            <ac:spMk id="6" creationId="{229FD43D-1CDC-2511-9774-885B7A9B730F}"/>
          </ac:spMkLst>
        </pc:spChg>
        <pc:spChg chg="mod ord">
          <ac:chgData name="Maisie Glock" userId="aa903c3d-491e-451a-bf91-86c9aed69682" providerId="ADAL" clId="{F6AB6FED-142A-4C18-8D6E-D8FEB49E2FB3}" dt="2025-09-19T17:48:19.389" v="6671" actId="1076"/>
          <ac:spMkLst>
            <pc:docMk/>
            <pc:sldMk cId="322625061" sldId="488"/>
            <ac:spMk id="17" creationId="{05A0A8AB-804E-F087-3CAB-137667D4A48A}"/>
          </ac:spMkLst>
        </pc:spChg>
        <pc:spChg chg="mod">
          <ac:chgData name="Maisie Glock" userId="aa903c3d-491e-451a-bf91-86c9aed69682" providerId="ADAL" clId="{F6AB6FED-142A-4C18-8D6E-D8FEB49E2FB3}" dt="2025-09-19T17:47:31.927" v="6655"/>
          <ac:spMkLst>
            <pc:docMk/>
            <pc:sldMk cId="322625061" sldId="488"/>
            <ac:spMk id="18" creationId="{BFDE4FD9-A6D0-CF7E-6BCD-799E312BAE60}"/>
          </ac:spMkLst>
        </pc:spChg>
        <pc:spChg chg="mod">
          <ac:chgData name="Maisie Glock" userId="aa903c3d-491e-451a-bf91-86c9aed69682" providerId="ADAL" clId="{F6AB6FED-142A-4C18-8D6E-D8FEB49E2FB3}" dt="2025-09-19T17:17:36.175" v="5236" actId="5793"/>
          <ac:spMkLst>
            <pc:docMk/>
            <pc:sldMk cId="322625061" sldId="488"/>
            <ac:spMk id="21" creationId="{73EE450F-3F8F-3255-DA13-17D0C630731B}"/>
          </ac:spMkLst>
        </pc:spChg>
        <pc:grpChg chg="mod ord topLvl">
          <ac:chgData name="Maisie Glock" userId="aa903c3d-491e-451a-bf91-86c9aed69682" providerId="ADAL" clId="{F6AB6FED-142A-4C18-8D6E-D8FEB49E2FB3}" dt="2025-09-19T17:49:03.009" v="6682" actId="14100"/>
          <ac:grpSpMkLst>
            <pc:docMk/>
            <pc:sldMk cId="322625061" sldId="488"/>
            <ac:grpSpMk id="3" creationId="{09822E95-E870-84BD-799E-9BBBE547741A}"/>
          </ac:grpSpMkLst>
        </pc:grpChg>
      </pc:sldChg>
      <pc:sldChg chg="modSp add mod modAnim modNotesTx">
        <pc:chgData name="Maisie Glock" userId="aa903c3d-491e-451a-bf91-86c9aed69682" providerId="ADAL" clId="{F6AB6FED-142A-4C18-8D6E-D8FEB49E2FB3}" dt="2025-09-19T17:38:01.661" v="6570" actId="20577"/>
        <pc:sldMkLst>
          <pc:docMk/>
          <pc:sldMk cId="1047038580" sldId="489"/>
        </pc:sldMkLst>
        <pc:spChg chg="mod">
          <ac:chgData name="Maisie Glock" userId="aa903c3d-491e-451a-bf91-86c9aed69682" providerId="ADAL" clId="{F6AB6FED-142A-4C18-8D6E-D8FEB49E2FB3}" dt="2025-09-19T17:37:06.312" v="6462" actId="20577"/>
          <ac:spMkLst>
            <pc:docMk/>
            <pc:sldMk cId="1047038580" sldId="489"/>
            <ac:spMk id="6" creationId="{EA7AD1F4-4E30-73C7-9283-84E31730DCDC}"/>
          </ac:spMkLst>
        </pc:spChg>
        <pc:spChg chg="mod">
          <ac:chgData name="Maisie Glock" userId="aa903c3d-491e-451a-bf91-86c9aed69682" providerId="ADAL" clId="{F6AB6FED-142A-4C18-8D6E-D8FEB49E2FB3}" dt="2025-09-19T17:36:38.544" v="6431" actId="1076"/>
          <ac:spMkLst>
            <pc:docMk/>
            <pc:sldMk cId="1047038580" sldId="489"/>
            <ac:spMk id="21" creationId="{27E4A79F-5EDF-C8E2-E06A-5FA707D47115}"/>
          </ac:spMkLst>
        </pc:spChg>
      </pc:sldChg>
      <pc:sldChg chg="addSp delSp modSp add mod ord delAnim">
        <pc:chgData name="Maisie Glock" userId="aa903c3d-491e-451a-bf91-86c9aed69682" providerId="ADAL" clId="{F6AB6FED-142A-4C18-8D6E-D8FEB49E2FB3}" dt="2025-09-19T17:47:12.694" v="6654" actId="1076"/>
        <pc:sldMkLst>
          <pc:docMk/>
          <pc:sldMk cId="1975292858" sldId="490"/>
        </pc:sldMkLst>
        <pc:spChg chg="mod">
          <ac:chgData name="Maisie Glock" userId="aa903c3d-491e-451a-bf91-86c9aed69682" providerId="ADAL" clId="{F6AB6FED-142A-4C18-8D6E-D8FEB49E2FB3}" dt="2025-09-19T17:42:14.418" v="6599" actId="14100"/>
          <ac:spMkLst>
            <pc:docMk/>
            <pc:sldMk cId="1975292858" sldId="490"/>
            <ac:spMk id="4" creationId="{0655D1F3-6DC7-898C-848D-D56E65523445}"/>
          </ac:spMkLst>
        </pc:spChg>
        <pc:spChg chg="mod">
          <ac:chgData name="Maisie Glock" userId="aa903c3d-491e-451a-bf91-86c9aed69682" providerId="ADAL" clId="{F6AB6FED-142A-4C18-8D6E-D8FEB49E2FB3}" dt="2025-09-19T17:46:24.171" v="6648" actId="1076"/>
          <ac:spMkLst>
            <pc:docMk/>
            <pc:sldMk cId="1975292858" sldId="490"/>
            <ac:spMk id="29" creationId="{CA7087A0-0FD0-C46F-2C22-E3DC6A9CE761}"/>
          </ac:spMkLst>
        </pc:spChg>
        <pc:spChg chg="mod">
          <ac:chgData name="Maisie Glock" userId="aa903c3d-491e-451a-bf91-86c9aed69682" providerId="ADAL" clId="{F6AB6FED-142A-4C18-8D6E-D8FEB49E2FB3}" dt="2025-09-19T17:46:24.171" v="6648" actId="1076"/>
          <ac:spMkLst>
            <pc:docMk/>
            <pc:sldMk cId="1975292858" sldId="490"/>
            <ac:spMk id="30" creationId="{E2AABBCF-BE71-746A-0BB3-CAFCAEA32CD7}"/>
          </ac:spMkLst>
        </pc:spChg>
        <pc:spChg chg="mod">
          <ac:chgData name="Maisie Glock" userId="aa903c3d-491e-451a-bf91-86c9aed69682" providerId="ADAL" clId="{F6AB6FED-142A-4C18-8D6E-D8FEB49E2FB3}" dt="2025-09-19T17:46:24.171" v="6648" actId="1076"/>
          <ac:spMkLst>
            <pc:docMk/>
            <pc:sldMk cId="1975292858" sldId="490"/>
            <ac:spMk id="31" creationId="{96D5D2D4-895D-0E3B-6D51-1C9BE5BB1040}"/>
          </ac:spMkLst>
        </pc:spChg>
        <pc:spChg chg="mod">
          <ac:chgData name="Maisie Glock" userId="aa903c3d-491e-451a-bf91-86c9aed69682" providerId="ADAL" clId="{F6AB6FED-142A-4C18-8D6E-D8FEB49E2FB3}" dt="2025-09-19T17:46:13.014" v="6647" actId="1076"/>
          <ac:spMkLst>
            <pc:docMk/>
            <pc:sldMk cId="1975292858" sldId="490"/>
            <ac:spMk id="32" creationId="{41B6EF2D-515E-1CD8-A210-6C467F0AB8D6}"/>
          </ac:spMkLst>
        </pc:spChg>
        <pc:spChg chg="mod">
          <ac:chgData name="Maisie Glock" userId="aa903c3d-491e-451a-bf91-86c9aed69682" providerId="ADAL" clId="{F6AB6FED-142A-4C18-8D6E-D8FEB49E2FB3}" dt="2025-09-19T17:46:01.246" v="6642"/>
          <ac:spMkLst>
            <pc:docMk/>
            <pc:sldMk cId="1975292858" sldId="490"/>
            <ac:spMk id="33" creationId="{CB0C5FC5-5873-EAA3-62AE-4AE3C472DDDE}"/>
          </ac:spMkLst>
        </pc:spChg>
        <pc:spChg chg="add mod">
          <ac:chgData name="Maisie Glock" userId="aa903c3d-491e-451a-bf91-86c9aed69682" providerId="ADAL" clId="{F6AB6FED-142A-4C18-8D6E-D8FEB49E2FB3}" dt="2025-09-19T17:47:02.931" v="6653" actId="1076"/>
          <ac:spMkLst>
            <pc:docMk/>
            <pc:sldMk cId="1975292858" sldId="490"/>
            <ac:spMk id="34" creationId="{635DF557-3BE6-8804-DE6A-CF9982B9C16B}"/>
          </ac:spMkLst>
        </pc:spChg>
        <pc:spChg chg="add mod">
          <ac:chgData name="Maisie Glock" userId="aa903c3d-491e-451a-bf91-86c9aed69682" providerId="ADAL" clId="{F6AB6FED-142A-4C18-8D6E-D8FEB49E2FB3}" dt="2025-09-19T17:47:12.694" v="6654" actId="1076"/>
          <ac:spMkLst>
            <pc:docMk/>
            <pc:sldMk cId="1975292858" sldId="490"/>
            <ac:spMk id="35" creationId="{1D5B185C-DA6E-9A8C-7A1C-78AC2E32C9F2}"/>
          </ac:spMkLst>
        </pc:spChg>
        <pc:spChg chg="add mod">
          <ac:chgData name="Maisie Glock" userId="aa903c3d-491e-451a-bf91-86c9aed69682" providerId="ADAL" clId="{F6AB6FED-142A-4C18-8D6E-D8FEB49E2FB3}" dt="2025-09-19T17:47:12.694" v="6654" actId="1076"/>
          <ac:spMkLst>
            <pc:docMk/>
            <pc:sldMk cId="1975292858" sldId="490"/>
            <ac:spMk id="36" creationId="{68057721-4AF2-BBB6-F5A1-CF31F8F56FFB}"/>
          </ac:spMkLst>
        </pc:spChg>
        <pc:spChg chg="add mod">
          <ac:chgData name="Maisie Glock" userId="aa903c3d-491e-451a-bf91-86c9aed69682" providerId="ADAL" clId="{F6AB6FED-142A-4C18-8D6E-D8FEB49E2FB3}" dt="2025-09-19T17:47:12.694" v="6654" actId="1076"/>
          <ac:spMkLst>
            <pc:docMk/>
            <pc:sldMk cId="1975292858" sldId="490"/>
            <ac:spMk id="37" creationId="{AD6FB381-9F93-A2C6-74EB-124715F0B874}"/>
          </ac:spMkLst>
        </pc:spChg>
        <pc:grpChg chg="mod">
          <ac:chgData name="Maisie Glock" userId="aa903c3d-491e-451a-bf91-86c9aed69682" providerId="ADAL" clId="{F6AB6FED-142A-4C18-8D6E-D8FEB49E2FB3}" dt="2025-09-19T17:42:09.198" v="6597" actId="14100"/>
          <ac:grpSpMkLst>
            <pc:docMk/>
            <pc:sldMk cId="1975292858" sldId="490"/>
            <ac:grpSpMk id="9" creationId="{D36F9F79-8207-1BBF-480A-C870484A170B}"/>
          </ac:grpSpMkLst>
        </pc:grpChg>
        <pc:grpChg chg="mod">
          <ac:chgData name="Maisie Glock" userId="aa903c3d-491e-451a-bf91-86c9aed69682" providerId="ADAL" clId="{F6AB6FED-142A-4C18-8D6E-D8FEB49E2FB3}" dt="2025-09-19T17:42:18.732" v="6604" actId="1037"/>
          <ac:grpSpMkLst>
            <pc:docMk/>
            <pc:sldMk cId="1975292858" sldId="490"/>
            <ac:grpSpMk id="14" creationId="{D0D65D7B-A437-F525-7DB3-F92558B9632A}"/>
          </ac:grpSpMkLst>
        </pc:grpChg>
        <pc:grpChg chg="add mod">
          <ac:chgData name="Maisie Glock" userId="aa903c3d-491e-451a-bf91-86c9aed69682" providerId="ADAL" clId="{F6AB6FED-142A-4C18-8D6E-D8FEB49E2FB3}" dt="2025-09-19T17:46:58.459" v="6652" actId="1076"/>
          <ac:grpSpMkLst>
            <pc:docMk/>
            <pc:sldMk cId="1975292858" sldId="490"/>
            <ac:grpSpMk id="27" creationId="{19765215-3560-A5DD-65ED-AD22093C9773}"/>
          </ac:grpSpMkLst>
        </pc:grpChg>
        <pc:grpChg chg="mod">
          <ac:chgData name="Maisie Glock" userId="aa903c3d-491e-451a-bf91-86c9aed69682" providerId="ADAL" clId="{F6AB6FED-142A-4C18-8D6E-D8FEB49E2FB3}" dt="2025-09-19T17:46:01.246" v="6642"/>
          <ac:grpSpMkLst>
            <pc:docMk/>
            <pc:sldMk cId="1975292858" sldId="490"/>
            <ac:grpSpMk id="28" creationId="{8AA04796-BF4E-240F-DC4B-11F44A2236FC}"/>
          </ac:grpSpMkLst>
        </pc:grpChg>
        <pc:picChg chg="mod">
          <ac:chgData name="Maisie Glock" userId="aa903c3d-491e-451a-bf91-86c9aed69682" providerId="ADAL" clId="{F6AB6FED-142A-4C18-8D6E-D8FEB49E2FB3}" dt="2025-09-19T17:42:05.784" v="6596" actId="1076"/>
          <ac:picMkLst>
            <pc:docMk/>
            <pc:sldMk cId="1975292858" sldId="490"/>
            <ac:picMk id="15" creationId="{A0BF7CCC-93B4-2D36-A6F3-A6FF245FB0A8}"/>
          </ac:picMkLst>
        </pc:picChg>
      </pc:sldChg>
      <pc:sldChg chg="addSp delSp modSp add mod delAnim modNotesTx">
        <pc:chgData name="Maisie Glock" userId="aa903c3d-491e-451a-bf91-86c9aed69682" providerId="ADAL" clId="{F6AB6FED-142A-4C18-8D6E-D8FEB49E2FB3}" dt="2025-09-19T17:55:28.768" v="6845" actId="20577"/>
        <pc:sldMkLst>
          <pc:docMk/>
          <pc:sldMk cId="3153752317" sldId="491"/>
        </pc:sldMkLst>
        <pc:spChg chg="mod">
          <ac:chgData name="Maisie Glock" userId="aa903c3d-491e-451a-bf91-86c9aed69682" providerId="ADAL" clId="{F6AB6FED-142A-4C18-8D6E-D8FEB49E2FB3}" dt="2025-09-19T17:53:04.005" v="6753" actId="1076"/>
          <ac:spMkLst>
            <pc:docMk/>
            <pc:sldMk cId="3153752317" sldId="491"/>
            <ac:spMk id="3" creationId="{D7C39E9D-A8AC-429D-B63F-4591944547D6}"/>
          </ac:spMkLst>
        </pc:spChg>
        <pc:spChg chg="mod">
          <ac:chgData name="Maisie Glock" userId="aa903c3d-491e-451a-bf91-86c9aed69682" providerId="ADAL" clId="{F6AB6FED-142A-4C18-8D6E-D8FEB49E2FB3}" dt="2025-09-19T17:52:53.334" v="6745" actId="1076"/>
          <ac:spMkLst>
            <pc:docMk/>
            <pc:sldMk cId="3153752317" sldId="491"/>
            <ac:spMk id="4" creationId="{AF774F06-EF9C-58BD-CF5E-8BC32DA4EDDF}"/>
          </ac:spMkLst>
        </pc:spChg>
        <pc:spChg chg="mod">
          <ac:chgData name="Maisie Glock" userId="aa903c3d-491e-451a-bf91-86c9aed69682" providerId="ADAL" clId="{F6AB6FED-142A-4C18-8D6E-D8FEB49E2FB3}" dt="2025-09-19T17:54:47.528" v="6816" actId="404"/>
          <ac:spMkLst>
            <pc:docMk/>
            <pc:sldMk cId="3153752317" sldId="491"/>
            <ac:spMk id="5" creationId="{A42C36F4-6357-F384-534F-C6DE046E4D18}"/>
          </ac:spMkLst>
        </pc:spChg>
        <pc:spChg chg="mod topLvl">
          <ac:chgData name="Maisie Glock" userId="aa903c3d-491e-451a-bf91-86c9aed69682" providerId="ADAL" clId="{F6AB6FED-142A-4C18-8D6E-D8FEB49E2FB3}" dt="2025-09-19T17:54:52.956" v="6829" actId="1035"/>
          <ac:spMkLst>
            <pc:docMk/>
            <pc:sldMk cId="3153752317" sldId="491"/>
            <ac:spMk id="17" creationId="{7EC903FC-5BDD-D1C6-6ECF-06142D91B077}"/>
          </ac:spMkLst>
        </pc:spChg>
        <pc:spChg chg="mod">
          <ac:chgData name="Maisie Glock" userId="aa903c3d-491e-451a-bf91-86c9aed69682" providerId="ADAL" clId="{F6AB6FED-142A-4C18-8D6E-D8FEB49E2FB3}" dt="2025-09-19T17:50:30.556" v="6712" actId="20577"/>
          <ac:spMkLst>
            <pc:docMk/>
            <pc:sldMk cId="3153752317" sldId="491"/>
            <ac:spMk id="21" creationId="{231F8197-4E4C-9DE8-45DB-8B59CA584727}"/>
          </ac:spMkLst>
        </pc:spChg>
        <pc:spChg chg="mod topLvl">
          <ac:chgData name="Maisie Glock" userId="aa903c3d-491e-451a-bf91-86c9aed69682" providerId="ADAL" clId="{F6AB6FED-142A-4C18-8D6E-D8FEB49E2FB3}" dt="2025-09-19T17:54:57.651" v="6841" actId="1035"/>
          <ac:spMkLst>
            <pc:docMk/>
            <pc:sldMk cId="3153752317" sldId="491"/>
            <ac:spMk id="22" creationId="{1D0AFE7C-61B8-D9ED-73B3-B177636A78BA}"/>
          </ac:spMkLst>
        </pc:spChg>
        <pc:spChg chg="mod topLvl">
          <ac:chgData name="Maisie Glock" userId="aa903c3d-491e-451a-bf91-86c9aed69682" providerId="ADAL" clId="{F6AB6FED-142A-4C18-8D6E-D8FEB49E2FB3}" dt="2025-09-19T17:53:52.982" v="6766" actId="1076"/>
          <ac:spMkLst>
            <pc:docMk/>
            <pc:sldMk cId="3153752317" sldId="491"/>
            <ac:spMk id="26" creationId="{882918A0-F386-4F05-5483-E4CB5E00845B}"/>
          </ac:spMkLst>
        </pc:spChg>
        <pc:grpChg chg="mod">
          <ac:chgData name="Maisie Glock" userId="aa903c3d-491e-451a-bf91-86c9aed69682" providerId="ADAL" clId="{F6AB6FED-142A-4C18-8D6E-D8FEB49E2FB3}" dt="2025-09-19T17:55:03.497" v="6842" actId="14100"/>
          <ac:grpSpMkLst>
            <pc:docMk/>
            <pc:sldMk cId="3153752317" sldId="491"/>
            <ac:grpSpMk id="2" creationId="{78753C95-8FA1-ACE6-B120-7DB744CE00B4}"/>
          </ac:grpSpMkLst>
        </pc:grpChg>
        <pc:grpChg chg="mod">
          <ac:chgData name="Maisie Glock" userId="aa903c3d-491e-451a-bf91-86c9aed69682" providerId="ADAL" clId="{F6AB6FED-142A-4C18-8D6E-D8FEB49E2FB3}" dt="2025-09-19T17:52:33.311" v="6738" actId="14100"/>
          <ac:grpSpMkLst>
            <pc:docMk/>
            <pc:sldMk cId="3153752317" sldId="491"/>
            <ac:grpSpMk id="9" creationId="{3A708240-B8FA-0792-D81E-B950233E2A08}"/>
          </ac:grpSpMkLst>
        </pc:grpChg>
        <pc:picChg chg="mod">
          <ac:chgData name="Maisie Glock" userId="aa903c3d-491e-451a-bf91-86c9aed69682" providerId="ADAL" clId="{F6AB6FED-142A-4C18-8D6E-D8FEB49E2FB3}" dt="2025-09-19T17:52:45.246" v="6742" actId="1036"/>
          <ac:picMkLst>
            <pc:docMk/>
            <pc:sldMk cId="3153752317" sldId="491"/>
            <ac:picMk id="15" creationId="{18E6E57B-F73F-69AA-748D-8D89F825DEB5}"/>
          </ac:picMkLst>
        </pc:picChg>
        <pc:picChg chg="mod">
          <ac:chgData name="Maisie Glock" userId="aa903c3d-491e-451a-bf91-86c9aed69682" providerId="ADAL" clId="{F6AB6FED-142A-4C18-8D6E-D8FEB49E2FB3}" dt="2025-09-19T17:54:52.956" v="6829" actId="1035"/>
          <ac:picMkLst>
            <pc:docMk/>
            <pc:sldMk cId="3153752317" sldId="491"/>
            <ac:picMk id="18" creationId="{B3C7AE61-F4A1-2160-9414-2F53BB1F522E}"/>
          </ac:picMkLst>
        </pc:picChg>
        <pc:picChg chg="add mod">
          <ac:chgData name="Maisie Glock" userId="aa903c3d-491e-451a-bf91-86c9aed69682" providerId="ADAL" clId="{F6AB6FED-142A-4C18-8D6E-D8FEB49E2FB3}" dt="2025-09-19T17:54:57.651" v="6841" actId="1035"/>
          <ac:picMkLst>
            <pc:docMk/>
            <pc:sldMk cId="3153752317" sldId="491"/>
            <ac:picMk id="23" creationId="{26CD81E1-0C03-746C-3DBD-B84C73954CE1}"/>
          </ac:picMkLst>
        </pc:picChg>
        <pc:picChg chg="add mod">
          <ac:chgData name="Maisie Glock" userId="aa903c3d-491e-451a-bf91-86c9aed69682" providerId="ADAL" clId="{F6AB6FED-142A-4C18-8D6E-D8FEB49E2FB3}" dt="2025-09-19T17:54:03.044" v="6801" actId="1035"/>
          <ac:picMkLst>
            <pc:docMk/>
            <pc:sldMk cId="3153752317" sldId="491"/>
            <ac:picMk id="27" creationId="{6EEE7C9B-595B-5218-FEA7-4149507E4969}"/>
          </ac:picMkLst>
        </pc:picChg>
      </pc:sldChg>
      <pc:sldChg chg="addSp modSp add mod ord modAnim">
        <pc:chgData name="Maisie Glock" userId="aa903c3d-491e-451a-bf91-86c9aed69682" providerId="ADAL" clId="{F6AB6FED-142A-4C18-8D6E-D8FEB49E2FB3}" dt="2025-09-19T18:00:37.748" v="7079"/>
        <pc:sldMkLst>
          <pc:docMk/>
          <pc:sldMk cId="1405887214" sldId="492"/>
        </pc:sldMkLst>
        <pc:spChg chg="add mod">
          <ac:chgData name="Maisie Glock" userId="aa903c3d-491e-451a-bf91-86c9aed69682" providerId="ADAL" clId="{F6AB6FED-142A-4C18-8D6E-D8FEB49E2FB3}" dt="2025-09-19T18:00:05.019" v="7072" actId="115"/>
          <ac:spMkLst>
            <pc:docMk/>
            <pc:sldMk cId="1405887214" sldId="492"/>
            <ac:spMk id="2" creationId="{A8ABAA02-2E4A-DBE2-8E83-17A564F044FA}"/>
          </ac:spMkLst>
        </pc:spChg>
        <pc:spChg chg="add mod">
          <ac:chgData name="Maisie Glock" userId="aa903c3d-491e-451a-bf91-86c9aed69682" providerId="ADAL" clId="{F6AB6FED-142A-4C18-8D6E-D8FEB49E2FB3}" dt="2025-09-19T17:59:16.309" v="7027" actId="1076"/>
          <ac:spMkLst>
            <pc:docMk/>
            <pc:sldMk cId="1405887214" sldId="492"/>
            <ac:spMk id="5" creationId="{F17B7BD1-F6D1-AB42-CEC3-054479B5098F}"/>
          </ac:spMkLst>
        </pc:spChg>
        <pc:spChg chg="mod">
          <ac:chgData name="Maisie Glock" userId="aa903c3d-491e-451a-bf91-86c9aed69682" providerId="ADAL" clId="{F6AB6FED-142A-4C18-8D6E-D8FEB49E2FB3}" dt="2025-09-19T17:59:59.647" v="7071" actId="1036"/>
          <ac:spMkLst>
            <pc:docMk/>
            <pc:sldMk cId="1405887214" sldId="492"/>
            <ac:spMk id="6" creationId="{39B1637C-5CD5-9AA7-9369-5ACA2C1BC94F}"/>
          </ac:spMkLst>
        </pc:spChg>
        <pc:spChg chg="add mod">
          <ac:chgData name="Maisie Glock" userId="aa903c3d-491e-451a-bf91-86c9aed69682" providerId="ADAL" clId="{F6AB6FED-142A-4C18-8D6E-D8FEB49E2FB3}" dt="2025-09-19T17:59:49.179" v="7061" actId="1076"/>
          <ac:spMkLst>
            <pc:docMk/>
            <pc:sldMk cId="1405887214" sldId="492"/>
            <ac:spMk id="10" creationId="{1042DB0E-4203-698B-E37A-27C1FB5EE8B6}"/>
          </ac:spMkLst>
        </pc:spChg>
        <pc:spChg chg="add mod">
          <ac:chgData name="Maisie Glock" userId="aa903c3d-491e-451a-bf91-86c9aed69682" providerId="ADAL" clId="{F6AB6FED-142A-4C18-8D6E-D8FEB49E2FB3}" dt="2025-09-19T17:59:45.195" v="7060" actId="1076"/>
          <ac:spMkLst>
            <pc:docMk/>
            <pc:sldMk cId="1405887214" sldId="492"/>
            <ac:spMk id="16" creationId="{17229BC2-FA90-62A6-4660-332264767BA4}"/>
          </ac:spMkLst>
        </pc:spChg>
        <pc:spChg chg="mod">
          <ac:chgData name="Maisie Glock" userId="aa903c3d-491e-451a-bf91-86c9aed69682" providerId="ADAL" clId="{F6AB6FED-142A-4C18-8D6E-D8FEB49E2FB3}" dt="2025-09-19T17:56:19.902" v="6903" actId="1076"/>
          <ac:spMkLst>
            <pc:docMk/>
            <pc:sldMk cId="1405887214" sldId="492"/>
            <ac:spMk id="21" creationId="{AEE5FCF5-4D43-2051-4687-D9122A252469}"/>
          </ac:spMkLst>
        </pc:spChg>
        <pc:grpChg chg="mod">
          <ac:chgData name="Maisie Glock" userId="aa903c3d-491e-451a-bf91-86c9aed69682" providerId="ADAL" clId="{F6AB6FED-142A-4C18-8D6E-D8FEB49E2FB3}" dt="2025-09-19T17:59:59.647" v="7071" actId="1036"/>
          <ac:grpSpMkLst>
            <pc:docMk/>
            <pc:sldMk cId="1405887214" sldId="492"/>
            <ac:grpSpMk id="3" creationId="{6E0DE62D-8C5F-D401-7A55-29CFE137E1DA}"/>
          </ac:grpSpMkLst>
        </pc:grpChg>
      </pc:sldChg>
      <pc:sldChg chg="add modAnim modNotesTx">
        <pc:chgData name="Maisie Glock" userId="aa903c3d-491e-451a-bf91-86c9aed69682" providerId="ADAL" clId="{F6AB6FED-142A-4C18-8D6E-D8FEB49E2FB3}" dt="2025-09-19T18:04:25.625" v="7099"/>
        <pc:sldMkLst>
          <pc:docMk/>
          <pc:sldMk cId="1115517564" sldId="493"/>
        </pc:sldMkLst>
      </pc:sldChg>
      <pc:sldChg chg="addSp delSp modSp add mod delAnim modNotesTx">
        <pc:chgData name="Maisie Glock" userId="aa903c3d-491e-451a-bf91-86c9aed69682" providerId="ADAL" clId="{F6AB6FED-142A-4C18-8D6E-D8FEB49E2FB3}" dt="2025-09-19T18:13:13.256" v="7393" actId="115"/>
        <pc:sldMkLst>
          <pc:docMk/>
          <pc:sldMk cId="391028849" sldId="494"/>
        </pc:sldMkLst>
        <pc:spChg chg="mod">
          <ac:chgData name="Maisie Glock" userId="aa903c3d-491e-451a-bf91-86c9aed69682" providerId="ADAL" clId="{F6AB6FED-142A-4C18-8D6E-D8FEB49E2FB3}" dt="2025-09-19T18:06:59.146" v="7118"/>
          <ac:spMkLst>
            <pc:docMk/>
            <pc:sldMk cId="391028849" sldId="494"/>
            <ac:spMk id="3" creationId="{0041AE57-5447-C7BA-8A6D-0949DF9C6DC4}"/>
          </ac:spMkLst>
        </pc:spChg>
        <pc:spChg chg="mod">
          <ac:chgData name="Maisie Glock" userId="aa903c3d-491e-451a-bf91-86c9aed69682" providerId="ADAL" clId="{F6AB6FED-142A-4C18-8D6E-D8FEB49E2FB3}" dt="2025-09-19T18:07:37.778" v="7123" actId="14100"/>
          <ac:spMkLst>
            <pc:docMk/>
            <pc:sldMk cId="391028849" sldId="494"/>
            <ac:spMk id="4" creationId="{1BB0CDAE-2665-75C1-9918-ABD2367AAFB1}"/>
          </ac:spMkLst>
        </pc:spChg>
        <pc:spChg chg="mod">
          <ac:chgData name="Maisie Glock" userId="aa903c3d-491e-451a-bf91-86c9aed69682" providerId="ADAL" clId="{F6AB6FED-142A-4C18-8D6E-D8FEB49E2FB3}" dt="2025-09-19T18:06:59.146" v="7118"/>
          <ac:spMkLst>
            <pc:docMk/>
            <pc:sldMk cId="391028849" sldId="494"/>
            <ac:spMk id="5" creationId="{CD12D97B-BBA5-07B4-33A1-91F95AD13BF4}"/>
          </ac:spMkLst>
        </pc:spChg>
        <pc:spChg chg="add mod">
          <ac:chgData name="Maisie Glock" userId="aa903c3d-491e-451a-bf91-86c9aed69682" providerId="ADAL" clId="{F6AB6FED-142A-4C18-8D6E-D8FEB49E2FB3}" dt="2025-09-19T18:07:50.874" v="7146" actId="1035"/>
          <ac:spMkLst>
            <pc:docMk/>
            <pc:sldMk cId="391028849" sldId="494"/>
            <ac:spMk id="10" creationId="{1D8C18F3-0D6E-47D8-4A95-4AFA49DEDE62}"/>
          </ac:spMkLst>
        </pc:spChg>
        <pc:spChg chg="add mod">
          <ac:chgData name="Maisie Glock" userId="aa903c3d-491e-451a-bf91-86c9aed69682" providerId="ADAL" clId="{F6AB6FED-142A-4C18-8D6E-D8FEB49E2FB3}" dt="2025-09-19T18:07:50.874" v="7146" actId="1035"/>
          <ac:spMkLst>
            <pc:docMk/>
            <pc:sldMk cId="391028849" sldId="494"/>
            <ac:spMk id="16" creationId="{C45AF523-1560-C90B-860A-E1A1F3BAAC3F}"/>
          </ac:spMkLst>
        </pc:spChg>
        <pc:spChg chg="add mod">
          <ac:chgData name="Maisie Glock" userId="aa903c3d-491e-451a-bf91-86c9aed69682" providerId="ADAL" clId="{F6AB6FED-142A-4C18-8D6E-D8FEB49E2FB3}" dt="2025-09-19T18:08:26.997" v="7165" actId="1035"/>
          <ac:spMkLst>
            <pc:docMk/>
            <pc:sldMk cId="391028849" sldId="494"/>
            <ac:spMk id="17" creationId="{E7F79AEA-5D49-4F85-E217-4739EEB12942}"/>
          </ac:spMkLst>
        </pc:spChg>
        <pc:spChg chg="add mod">
          <ac:chgData name="Maisie Glock" userId="aa903c3d-491e-451a-bf91-86c9aed69682" providerId="ADAL" clId="{F6AB6FED-142A-4C18-8D6E-D8FEB49E2FB3}" dt="2025-09-19T18:13:13.256" v="7393" actId="115"/>
          <ac:spMkLst>
            <pc:docMk/>
            <pc:sldMk cId="391028849" sldId="494"/>
            <ac:spMk id="18" creationId="{F02CEC90-B058-B27B-6C61-237CB16AF437}"/>
          </ac:spMkLst>
        </pc:spChg>
        <pc:spChg chg="add mod">
          <ac:chgData name="Maisie Glock" userId="aa903c3d-491e-451a-bf91-86c9aed69682" providerId="ADAL" clId="{F6AB6FED-142A-4C18-8D6E-D8FEB49E2FB3}" dt="2025-09-19T18:08:23.425" v="7156" actId="1076"/>
          <ac:spMkLst>
            <pc:docMk/>
            <pc:sldMk cId="391028849" sldId="494"/>
            <ac:spMk id="19" creationId="{C4F7C26E-6431-0049-936B-02AD5AAD6BAE}"/>
          </ac:spMkLst>
        </pc:spChg>
        <pc:spChg chg="add mod">
          <ac:chgData name="Maisie Glock" userId="aa903c3d-491e-451a-bf91-86c9aed69682" providerId="ADAL" clId="{F6AB6FED-142A-4C18-8D6E-D8FEB49E2FB3}" dt="2025-09-19T18:08:35.578" v="7167" actId="1076"/>
          <ac:spMkLst>
            <pc:docMk/>
            <pc:sldMk cId="391028849" sldId="494"/>
            <ac:spMk id="20" creationId="{E9285FA7-F6BE-4197-1739-895509D9B69C}"/>
          </ac:spMkLst>
        </pc:spChg>
        <pc:spChg chg="mod">
          <ac:chgData name="Maisie Glock" userId="aa903c3d-491e-451a-bf91-86c9aed69682" providerId="ADAL" clId="{F6AB6FED-142A-4C18-8D6E-D8FEB49E2FB3}" dt="2025-09-19T18:06:21.931" v="7116" actId="20577"/>
          <ac:spMkLst>
            <pc:docMk/>
            <pc:sldMk cId="391028849" sldId="494"/>
            <ac:spMk id="21" creationId="{4F9B4FDD-8A69-FEC6-7C36-3787966FD902}"/>
          </ac:spMkLst>
        </pc:spChg>
        <pc:spChg chg="add mod">
          <ac:chgData name="Maisie Glock" userId="aa903c3d-491e-451a-bf91-86c9aed69682" providerId="ADAL" clId="{F6AB6FED-142A-4C18-8D6E-D8FEB49E2FB3}" dt="2025-09-19T18:08:43.872" v="7174" actId="1038"/>
          <ac:spMkLst>
            <pc:docMk/>
            <pc:sldMk cId="391028849" sldId="494"/>
            <ac:spMk id="22" creationId="{E4494E08-1466-231D-131E-638D12275C6C}"/>
          </ac:spMkLst>
        </pc:spChg>
        <pc:spChg chg="add mod">
          <ac:chgData name="Maisie Glock" userId="aa903c3d-491e-451a-bf91-86c9aed69682" providerId="ADAL" clId="{F6AB6FED-142A-4C18-8D6E-D8FEB49E2FB3}" dt="2025-09-19T18:08:49.678" v="7176" actId="1076"/>
          <ac:spMkLst>
            <pc:docMk/>
            <pc:sldMk cId="391028849" sldId="494"/>
            <ac:spMk id="23" creationId="{25E3572E-8F81-FF10-25CB-FA158A774FF5}"/>
          </ac:spMkLst>
        </pc:spChg>
        <pc:spChg chg="add mod">
          <ac:chgData name="Maisie Glock" userId="aa903c3d-491e-451a-bf91-86c9aed69682" providerId="ADAL" clId="{F6AB6FED-142A-4C18-8D6E-D8FEB49E2FB3}" dt="2025-09-19T18:08:54.584" v="7178" actId="1076"/>
          <ac:spMkLst>
            <pc:docMk/>
            <pc:sldMk cId="391028849" sldId="494"/>
            <ac:spMk id="24" creationId="{EC675A2F-B070-F002-7CBE-1EB4D051C5C5}"/>
          </ac:spMkLst>
        </pc:spChg>
        <pc:grpChg chg="add mod">
          <ac:chgData name="Maisie Glock" userId="aa903c3d-491e-451a-bf91-86c9aed69682" providerId="ADAL" clId="{F6AB6FED-142A-4C18-8D6E-D8FEB49E2FB3}" dt="2025-09-19T18:10:41.805" v="7195" actId="14100"/>
          <ac:grpSpMkLst>
            <pc:docMk/>
            <pc:sldMk cId="391028849" sldId="494"/>
            <ac:grpSpMk id="2" creationId="{AEA901C0-BC1F-5306-63B1-0E049B8D5B47}"/>
          </ac:grpSpMkLst>
        </pc:grpChg>
        <pc:grpChg chg="mod">
          <ac:chgData name="Maisie Glock" userId="aa903c3d-491e-451a-bf91-86c9aed69682" providerId="ADAL" clId="{F6AB6FED-142A-4C18-8D6E-D8FEB49E2FB3}" dt="2025-09-19T18:07:34.907" v="7122" actId="14100"/>
          <ac:grpSpMkLst>
            <pc:docMk/>
            <pc:sldMk cId="391028849" sldId="494"/>
            <ac:grpSpMk id="9" creationId="{3ECC985C-8510-6A3C-4DFB-7D86279B81A1}"/>
          </ac:grpSpMkLst>
        </pc:grpChg>
        <pc:picChg chg="mod">
          <ac:chgData name="Maisie Glock" userId="aa903c3d-491e-451a-bf91-86c9aed69682" providerId="ADAL" clId="{F6AB6FED-142A-4C18-8D6E-D8FEB49E2FB3}" dt="2025-09-19T18:07:40.505" v="7124" actId="14100"/>
          <ac:picMkLst>
            <pc:docMk/>
            <pc:sldMk cId="391028849" sldId="494"/>
            <ac:picMk id="15" creationId="{1E02BAB3-A89E-FF96-E6C1-83A8A22FEF7F}"/>
          </ac:picMkLst>
        </pc:picChg>
      </pc:sldChg>
      <pc:sldChg chg="addSp delSp modSp add mod modAnim">
        <pc:chgData name="Maisie Glock" userId="aa903c3d-491e-451a-bf91-86c9aed69682" providerId="ADAL" clId="{F6AB6FED-142A-4C18-8D6E-D8FEB49E2FB3}" dt="2025-09-19T18:15:45.101" v="7567" actId="1037"/>
        <pc:sldMkLst>
          <pc:docMk/>
          <pc:sldMk cId="2227974005" sldId="495"/>
        </pc:sldMkLst>
        <pc:spChg chg="mod">
          <ac:chgData name="Maisie Glock" userId="aa903c3d-491e-451a-bf91-86c9aed69682" providerId="ADAL" clId="{F6AB6FED-142A-4C18-8D6E-D8FEB49E2FB3}" dt="2025-09-19T18:15:19.029" v="7560" actId="1076"/>
          <ac:spMkLst>
            <pc:docMk/>
            <pc:sldMk cId="2227974005" sldId="495"/>
            <ac:spMk id="6" creationId="{9CC08452-C344-0569-EA6E-FAD2BA92BFD2}"/>
          </ac:spMkLst>
        </pc:spChg>
        <pc:spChg chg="mod">
          <ac:chgData name="Maisie Glock" userId="aa903c3d-491e-451a-bf91-86c9aed69682" providerId="ADAL" clId="{F6AB6FED-142A-4C18-8D6E-D8FEB49E2FB3}" dt="2025-09-19T18:15:45.101" v="7567" actId="1037"/>
          <ac:spMkLst>
            <pc:docMk/>
            <pc:sldMk cId="2227974005" sldId="495"/>
            <ac:spMk id="21" creationId="{BC4EE04A-3A1D-4B11-0B4D-06D3A515730B}"/>
          </ac:spMkLst>
        </pc:spChg>
        <pc:grpChg chg="mod">
          <ac:chgData name="Maisie Glock" userId="aa903c3d-491e-451a-bf91-86c9aed69682" providerId="ADAL" clId="{F6AB6FED-142A-4C18-8D6E-D8FEB49E2FB3}" dt="2025-09-19T18:14:31.068" v="7477" actId="14100"/>
          <ac:grpSpMkLst>
            <pc:docMk/>
            <pc:sldMk cId="2227974005" sldId="495"/>
            <ac:grpSpMk id="9" creationId="{C36DF405-F0C9-F7B8-1C77-21F1504061A5}"/>
          </ac:grpSpMkLst>
        </pc:grpChg>
        <pc:cxnChg chg="add mod">
          <ac:chgData name="Maisie Glock" userId="aa903c3d-491e-451a-bf91-86c9aed69682" providerId="ADAL" clId="{F6AB6FED-142A-4C18-8D6E-D8FEB49E2FB3}" dt="2025-09-19T18:15:36.317" v="7563" actId="1076"/>
          <ac:cxnSpMkLst>
            <pc:docMk/>
            <pc:sldMk cId="2227974005" sldId="495"/>
            <ac:cxnSpMk id="2" creationId="{0A6E94F5-8AF6-CB56-C889-AE91BBE306A3}"/>
          </ac:cxnSpMkLst>
        </pc:cxnChg>
      </pc:sldChg>
      <pc:sldChg chg="modSp add mod modAnim">
        <pc:chgData name="Maisie Glock" userId="aa903c3d-491e-451a-bf91-86c9aed69682" providerId="ADAL" clId="{F6AB6FED-142A-4C18-8D6E-D8FEB49E2FB3}" dt="2025-09-19T18:16:24.187" v="7596" actId="5793"/>
        <pc:sldMkLst>
          <pc:docMk/>
          <pc:sldMk cId="78393485" sldId="496"/>
        </pc:sldMkLst>
        <pc:spChg chg="mod">
          <ac:chgData name="Maisie Glock" userId="aa903c3d-491e-451a-bf91-86c9aed69682" providerId="ADAL" clId="{F6AB6FED-142A-4C18-8D6E-D8FEB49E2FB3}" dt="2025-09-19T18:16:15.553" v="7591" actId="20577"/>
          <ac:spMkLst>
            <pc:docMk/>
            <pc:sldMk cId="78393485" sldId="496"/>
            <ac:spMk id="6" creationId="{9B705C25-85DE-06FC-D6DD-58D7F800C726}"/>
          </ac:spMkLst>
        </pc:spChg>
        <pc:spChg chg="mod">
          <ac:chgData name="Maisie Glock" userId="aa903c3d-491e-451a-bf91-86c9aed69682" providerId="ADAL" clId="{F6AB6FED-142A-4C18-8D6E-D8FEB49E2FB3}" dt="2025-09-19T18:16:24.187" v="7596" actId="5793"/>
          <ac:spMkLst>
            <pc:docMk/>
            <pc:sldMk cId="78393485" sldId="496"/>
            <ac:spMk id="21" creationId="{F1280F6C-6EE4-04AF-CCCC-A3D1B4804DCA}"/>
          </ac:spMkLst>
        </pc:spChg>
      </pc:sldChg>
      <pc:sldChg chg="modSp add mod">
        <pc:chgData name="Maisie Glock" userId="aa903c3d-491e-451a-bf91-86c9aed69682" providerId="ADAL" clId="{F6AB6FED-142A-4C18-8D6E-D8FEB49E2FB3}" dt="2025-09-19T18:16:49.634" v="7616" actId="5793"/>
        <pc:sldMkLst>
          <pc:docMk/>
          <pc:sldMk cId="3771089642" sldId="497"/>
        </pc:sldMkLst>
        <pc:spChg chg="mod">
          <ac:chgData name="Maisie Glock" userId="aa903c3d-491e-451a-bf91-86c9aed69682" providerId="ADAL" clId="{F6AB6FED-142A-4C18-8D6E-D8FEB49E2FB3}" dt="2025-09-19T18:16:49.634" v="7616" actId="5793"/>
          <ac:spMkLst>
            <pc:docMk/>
            <pc:sldMk cId="3771089642" sldId="497"/>
            <ac:spMk id="21" creationId="{03673ACA-E5B5-FFF2-3A00-0784E4371F8E}"/>
          </ac:spMkLst>
        </pc:spChg>
      </pc:sldChg>
      <pc:sldChg chg="modSp add mod">
        <pc:chgData name="Maisie Glock" userId="aa903c3d-491e-451a-bf91-86c9aed69682" providerId="ADAL" clId="{F6AB6FED-142A-4C18-8D6E-D8FEB49E2FB3}" dt="2025-09-19T18:17:03.182" v="7640" actId="5793"/>
        <pc:sldMkLst>
          <pc:docMk/>
          <pc:sldMk cId="1234814247" sldId="498"/>
        </pc:sldMkLst>
        <pc:spChg chg="mod">
          <ac:chgData name="Maisie Glock" userId="aa903c3d-491e-451a-bf91-86c9aed69682" providerId="ADAL" clId="{F6AB6FED-142A-4C18-8D6E-D8FEB49E2FB3}" dt="2025-09-19T18:17:03.182" v="7640" actId="5793"/>
          <ac:spMkLst>
            <pc:docMk/>
            <pc:sldMk cId="1234814247" sldId="498"/>
            <ac:spMk id="21" creationId="{7F326E59-4892-AE1B-70CA-0D9F1B323204}"/>
          </ac:spMkLst>
        </pc:spChg>
      </pc:sldChg>
      <pc:sldChg chg="addSp delSp modSp add mod modNotesTx">
        <pc:chgData name="Maisie Glock" userId="aa903c3d-491e-451a-bf91-86c9aed69682" providerId="ADAL" clId="{F6AB6FED-142A-4C18-8D6E-D8FEB49E2FB3}" dt="2025-09-19T18:20:23.609" v="7808" actId="20577"/>
        <pc:sldMkLst>
          <pc:docMk/>
          <pc:sldMk cId="797011047" sldId="499"/>
        </pc:sldMkLst>
        <pc:spChg chg="mod">
          <ac:chgData name="Maisie Glock" userId="aa903c3d-491e-451a-bf91-86c9aed69682" providerId="ADAL" clId="{F6AB6FED-142A-4C18-8D6E-D8FEB49E2FB3}" dt="2025-09-19T18:20:23.609" v="7808" actId="20577"/>
          <ac:spMkLst>
            <pc:docMk/>
            <pc:sldMk cId="797011047" sldId="499"/>
            <ac:spMk id="21" creationId="{522DD731-EC4A-C725-9093-F39C83E13A5F}"/>
          </ac:spMkLst>
        </pc:spChg>
        <pc:grpChg chg="mod">
          <ac:chgData name="Maisie Glock" userId="aa903c3d-491e-451a-bf91-86c9aed69682" providerId="ADAL" clId="{F6AB6FED-142A-4C18-8D6E-D8FEB49E2FB3}" dt="2025-09-19T18:19:31.677" v="7666" actId="14100"/>
          <ac:grpSpMkLst>
            <pc:docMk/>
            <pc:sldMk cId="797011047" sldId="499"/>
            <ac:grpSpMk id="9" creationId="{87D0D7F8-E028-5FC9-D1EF-7FC55A670B26}"/>
          </ac:grpSpMkLst>
        </pc:grpChg>
        <pc:picChg chg="add mod">
          <ac:chgData name="Maisie Glock" userId="aa903c3d-491e-451a-bf91-86c9aed69682" providerId="ADAL" clId="{F6AB6FED-142A-4C18-8D6E-D8FEB49E2FB3}" dt="2025-09-19T18:19:29.195" v="7665" actId="1076"/>
          <ac:picMkLst>
            <pc:docMk/>
            <pc:sldMk cId="797011047" sldId="499"/>
            <ac:picMk id="3" creationId="{CAA76FF4-19F1-B7BB-A98F-9B0E2899AE0D}"/>
          </ac:picMkLst>
        </pc:picChg>
        <pc:picChg chg="mod">
          <ac:chgData name="Maisie Glock" userId="aa903c3d-491e-451a-bf91-86c9aed69682" providerId="ADAL" clId="{F6AB6FED-142A-4C18-8D6E-D8FEB49E2FB3}" dt="2025-09-19T18:19:34.891" v="7667" actId="14100"/>
          <ac:picMkLst>
            <pc:docMk/>
            <pc:sldMk cId="797011047" sldId="499"/>
            <ac:picMk id="15" creationId="{D9B81945-A85C-3392-7344-F3F1AF9920D5}"/>
          </ac:picMkLst>
        </pc:picChg>
      </pc:sldChg>
      <pc:sldChg chg="addSp delSp modSp add mod delAnim modAnim">
        <pc:chgData name="Maisie Glock" userId="aa903c3d-491e-451a-bf91-86c9aed69682" providerId="ADAL" clId="{F6AB6FED-142A-4C18-8D6E-D8FEB49E2FB3}" dt="2025-09-19T18:43:38.273" v="9955" actId="20577"/>
        <pc:sldMkLst>
          <pc:docMk/>
          <pc:sldMk cId="842535369" sldId="500"/>
        </pc:sldMkLst>
        <pc:spChg chg="add mod">
          <ac:chgData name="Maisie Glock" userId="aa903c3d-491e-451a-bf91-86c9aed69682" providerId="ADAL" clId="{F6AB6FED-142A-4C18-8D6E-D8FEB49E2FB3}" dt="2025-09-19T18:43:22.282" v="9952" actId="20577"/>
          <ac:spMkLst>
            <pc:docMk/>
            <pc:sldMk cId="842535369" sldId="500"/>
            <ac:spMk id="2" creationId="{975977A0-4F11-EBDA-51F5-D90B7B574417}"/>
          </ac:spMkLst>
        </pc:spChg>
        <pc:spChg chg="mod">
          <ac:chgData name="Maisie Glock" userId="aa903c3d-491e-451a-bf91-86c9aed69682" providerId="ADAL" clId="{F6AB6FED-142A-4C18-8D6E-D8FEB49E2FB3}" dt="2025-09-19T18:31:06.380" v="8878" actId="404"/>
          <ac:spMkLst>
            <pc:docMk/>
            <pc:sldMk cId="842535369" sldId="500"/>
            <ac:spMk id="4" creationId="{E1208347-A8B8-265E-1ED3-BC1F4B7707A4}"/>
          </ac:spMkLst>
        </pc:spChg>
        <pc:spChg chg="mod">
          <ac:chgData name="Maisie Glock" userId="aa903c3d-491e-451a-bf91-86c9aed69682" providerId="ADAL" clId="{F6AB6FED-142A-4C18-8D6E-D8FEB49E2FB3}" dt="2025-09-19T18:43:38.273" v="9955" actId="20577"/>
          <ac:spMkLst>
            <pc:docMk/>
            <pc:sldMk cId="842535369" sldId="500"/>
            <ac:spMk id="6" creationId="{48B8AF54-DEAD-8B22-1761-1F3D14910E0B}"/>
          </ac:spMkLst>
        </pc:spChg>
        <pc:spChg chg="mod">
          <ac:chgData name="Maisie Glock" userId="aa903c3d-491e-451a-bf91-86c9aed69682" providerId="ADAL" clId="{F6AB6FED-142A-4C18-8D6E-D8FEB49E2FB3}" dt="2025-09-19T18:28:46.992" v="8708" actId="1076"/>
          <ac:spMkLst>
            <pc:docMk/>
            <pc:sldMk cId="842535369" sldId="500"/>
            <ac:spMk id="21" creationId="{BE7849D6-9316-ADFB-E5CF-619A02919936}"/>
          </ac:spMkLst>
        </pc:spChg>
        <pc:grpChg chg="mod">
          <ac:chgData name="Maisie Glock" userId="aa903c3d-491e-451a-bf91-86c9aed69682" providerId="ADAL" clId="{F6AB6FED-142A-4C18-8D6E-D8FEB49E2FB3}" dt="2025-09-19T18:23:41.007" v="8246" actId="14100"/>
          <ac:grpSpMkLst>
            <pc:docMk/>
            <pc:sldMk cId="842535369" sldId="500"/>
            <ac:grpSpMk id="9" creationId="{967ADC9E-D620-0DDC-CA74-3AAFE2A1DB0D}"/>
          </ac:grpSpMkLst>
        </pc:grpChg>
        <pc:picChg chg="mod">
          <ac:chgData name="Maisie Glock" userId="aa903c3d-491e-451a-bf91-86c9aed69682" providerId="ADAL" clId="{F6AB6FED-142A-4C18-8D6E-D8FEB49E2FB3}" dt="2025-09-19T18:23:48.923" v="8253" actId="1036"/>
          <ac:picMkLst>
            <pc:docMk/>
            <pc:sldMk cId="842535369" sldId="500"/>
            <ac:picMk id="15" creationId="{CA4B43EE-BEF9-0805-EC5A-4082B4A7A6D1}"/>
          </ac:picMkLst>
        </pc:picChg>
      </pc:sldChg>
      <pc:sldChg chg="addSp delSp modSp add mod modAnim">
        <pc:chgData name="Maisie Glock" userId="aa903c3d-491e-451a-bf91-86c9aed69682" providerId="ADAL" clId="{F6AB6FED-142A-4C18-8D6E-D8FEB49E2FB3}" dt="2025-09-19T18:34:40.862" v="9219" actId="20577"/>
        <pc:sldMkLst>
          <pc:docMk/>
          <pc:sldMk cId="596033747" sldId="501"/>
        </pc:sldMkLst>
        <pc:spChg chg="add mod">
          <ac:chgData name="Maisie Glock" userId="aa903c3d-491e-451a-bf91-86c9aed69682" providerId="ADAL" clId="{F6AB6FED-142A-4C18-8D6E-D8FEB49E2FB3}" dt="2025-09-19T18:34:40.862" v="9219" actId="20577"/>
          <ac:spMkLst>
            <pc:docMk/>
            <pc:sldMk cId="596033747" sldId="501"/>
            <ac:spMk id="3" creationId="{47036944-1F18-5120-AAE7-D2F048CAE5DD}"/>
          </ac:spMkLst>
        </pc:spChg>
        <pc:spChg chg="mod">
          <ac:chgData name="Maisie Glock" userId="aa903c3d-491e-451a-bf91-86c9aed69682" providerId="ADAL" clId="{F6AB6FED-142A-4C18-8D6E-D8FEB49E2FB3}" dt="2025-09-19T18:34:28.648" v="9215" actId="1076"/>
          <ac:spMkLst>
            <pc:docMk/>
            <pc:sldMk cId="596033747" sldId="501"/>
            <ac:spMk id="4" creationId="{F59FCE66-6BE2-D887-C6C7-A3BF0E46B02A}"/>
          </ac:spMkLst>
        </pc:spChg>
        <pc:spChg chg="mod">
          <ac:chgData name="Maisie Glock" userId="aa903c3d-491e-451a-bf91-86c9aed69682" providerId="ADAL" clId="{F6AB6FED-142A-4C18-8D6E-D8FEB49E2FB3}" dt="2025-09-19T18:34:24.479" v="9214" actId="1076"/>
          <ac:spMkLst>
            <pc:docMk/>
            <pc:sldMk cId="596033747" sldId="501"/>
            <ac:spMk id="21" creationId="{A693759E-461B-79D6-94AB-5DA2CFF7015D}"/>
          </ac:spMkLst>
        </pc:spChg>
        <pc:grpChg chg="mod">
          <ac:chgData name="Maisie Glock" userId="aa903c3d-491e-451a-bf91-86c9aed69682" providerId="ADAL" clId="{F6AB6FED-142A-4C18-8D6E-D8FEB49E2FB3}" dt="2025-09-19T18:34:31.644" v="9216" actId="14100"/>
          <ac:grpSpMkLst>
            <pc:docMk/>
            <pc:sldMk cId="596033747" sldId="501"/>
            <ac:grpSpMk id="9" creationId="{B02C19C8-0EDC-C831-1937-F2FDF8A8593E}"/>
          </ac:grpSpMkLst>
        </pc:grpChg>
        <pc:picChg chg="mod">
          <ac:chgData name="Maisie Glock" userId="aa903c3d-491e-451a-bf91-86c9aed69682" providerId="ADAL" clId="{F6AB6FED-142A-4C18-8D6E-D8FEB49E2FB3}" dt="2025-09-19T18:34:35.004" v="9217" actId="14100"/>
          <ac:picMkLst>
            <pc:docMk/>
            <pc:sldMk cId="596033747" sldId="501"/>
            <ac:picMk id="15" creationId="{E0ECD189-B87C-9F45-8849-754275958311}"/>
          </ac:picMkLst>
        </pc:picChg>
      </pc:sldChg>
      <pc:sldChg chg="modSp add mod ord">
        <pc:chgData name="Maisie Glock" userId="aa903c3d-491e-451a-bf91-86c9aed69682" providerId="ADAL" clId="{F6AB6FED-142A-4C18-8D6E-D8FEB49E2FB3}" dt="2025-09-19T18:41:50.940" v="9782" actId="20577"/>
        <pc:sldMkLst>
          <pc:docMk/>
          <pc:sldMk cId="2977567798" sldId="502"/>
        </pc:sldMkLst>
        <pc:spChg chg="mod">
          <ac:chgData name="Maisie Glock" userId="aa903c3d-491e-451a-bf91-86c9aed69682" providerId="ADAL" clId="{F6AB6FED-142A-4C18-8D6E-D8FEB49E2FB3}" dt="2025-09-19T18:41:50.940" v="9782" actId="20577"/>
          <ac:spMkLst>
            <pc:docMk/>
            <pc:sldMk cId="2977567798" sldId="502"/>
            <ac:spMk id="6" creationId="{ECFD4CC9-B986-FD03-C972-1171F2FAE125}"/>
          </ac:spMkLst>
        </pc:spChg>
        <pc:spChg chg="mod">
          <ac:chgData name="Maisie Glock" userId="aa903c3d-491e-451a-bf91-86c9aed69682" providerId="ADAL" clId="{F6AB6FED-142A-4C18-8D6E-D8FEB49E2FB3}" dt="2025-09-19T18:40:03.305" v="9326" actId="20577"/>
          <ac:spMkLst>
            <pc:docMk/>
            <pc:sldMk cId="2977567798" sldId="502"/>
            <ac:spMk id="21" creationId="{30D64B14-1A7B-E344-7CB9-D85171A10BED}"/>
          </ac:spMkLst>
        </pc:spChg>
      </pc:sldChg>
    </pc:docChg>
  </pc:docChgLst>
  <pc:docChgLst>
    <pc:chgData name="Maisie Glock" userId="S::mglock@harper-adams.ac.uk::aa903c3d-491e-451a-bf91-86c9aed69682" providerId="AD" clId="Web-{358B4BA5-37E1-F053-7C7E-FE817E5DB44F}"/>
    <pc:docChg chg="addSld delSld modSld">
      <pc:chgData name="Maisie Glock" userId="S::mglock@harper-adams.ac.uk::aa903c3d-491e-451a-bf91-86c9aed69682" providerId="AD" clId="Web-{358B4BA5-37E1-F053-7C7E-FE817E5DB44F}" dt="2025-10-16T09:21:25.979" v="329" actId="20577"/>
      <pc:docMkLst>
        <pc:docMk/>
      </pc:docMkLst>
      <pc:sldChg chg="del">
        <pc:chgData name="Maisie Glock" userId="S::mglock@harper-adams.ac.uk::aa903c3d-491e-451a-bf91-86c9aed69682" providerId="AD" clId="Web-{358B4BA5-37E1-F053-7C7E-FE817E5DB44F}" dt="2025-10-16T09:18:01.376" v="126"/>
        <pc:sldMkLst>
          <pc:docMk/>
          <pc:sldMk cId="381583599" sldId="419"/>
        </pc:sldMkLst>
      </pc:sldChg>
      <pc:sldChg chg="modSp">
        <pc:chgData name="Maisie Glock" userId="S::mglock@harper-adams.ac.uk::aa903c3d-491e-451a-bf91-86c9aed69682" providerId="AD" clId="Web-{358B4BA5-37E1-F053-7C7E-FE817E5DB44F}" dt="2025-10-16T09:18:50.113" v="139" actId="20577"/>
        <pc:sldMkLst>
          <pc:docMk/>
          <pc:sldMk cId="4137473125" sldId="476"/>
        </pc:sldMkLst>
        <pc:spChg chg="mod">
          <ac:chgData name="Maisie Glock" userId="S::mglock@harper-adams.ac.uk::aa903c3d-491e-451a-bf91-86c9aed69682" providerId="AD" clId="Web-{358B4BA5-37E1-F053-7C7E-FE817E5DB44F}" dt="2025-10-16T09:14:51.659" v="116" actId="14100"/>
          <ac:spMkLst>
            <pc:docMk/>
            <pc:sldMk cId="4137473125" sldId="476"/>
            <ac:spMk id="4" creationId="{C839EACE-458B-2DF0-B5D3-C1D4A29BD818}"/>
          </ac:spMkLst>
        </pc:spChg>
        <pc:spChg chg="mod">
          <ac:chgData name="Maisie Glock" userId="S::mglock@harper-adams.ac.uk::aa903c3d-491e-451a-bf91-86c9aed69682" providerId="AD" clId="Web-{358B4BA5-37E1-F053-7C7E-FE817E5DB44F}" dt="2025-10-16T09:18:50.113" v="139" actId="20577"/>
          <ac:spMkLst>
            <pc:docMk/>
            <pc:sldMk cId="4137473125" sldId="476"/>
            <ac:spMk id="6" creationId="{418A5D0A-471F-657D-DD1F-20BE6C569258}"/>
          </ac:spMkLst>
        </pc:spChg>
        <pc:spChg chg="mod">
          <ac:chgData name="Maisie Glock" userId="S::mglock@harper-adams.ac.uk::aa903c3d-491e-451a-bf91-86c9aed69682" providerId="AD" clId="Web-{358B4BA5-37E1-F053-7C7E-FE817E5DB44F}" dt="2025-10-16T09:15:15.065" v="120" actId="1076"/>
          <ac:spMkLst>
            <pc:docMk/>
            <pc:sldMk cId="4137473125" sldId="476"/>
            <ac:spMk id="21" creationId="{3973B7F2-1D12-B2A5-38E4-3C4D15A70195}"/>
          </ac:spMkLst>
        </pc:spChg>
        <pc:grpChg chg="mod">
          <ac:chgData name="Maisie Glock" userId="S::mglock@harper-adams.ac.uk::aa903c3d-491e-451a-bf91-86c9aed69682" providerId="AD" clId="Web-{358B4BA5-37E1-F053-7C7E-FE817E5DB44F}" dt="2025-10-16T09:14:47.737" v="115" actId="14100"/>
          <ac:grpSpMkLst>
            <pc:docMk/>
            <pc:sldMk cId="4137473125" sldId="476"/>
            <ac:grpSpMk id="9" creationId="{5519ACB2-4FE9-7874-4B98-EE5A6BA46D49}"/>
          </ac:grpSpMkLst>
        </pc:grpChg>
        <pc:picChg chg="mod">
          <ac:chgData name="Maisie Glock" userId="S::mglock@harper-adams.ac.uk::aa903c3d-491e-451a-bf91-86c9aed69682" providerId="AD" clId="Web-{358B4BA5-37E1-F053-7C7E-FE817E5DB44F}" dt="2025-10-16T09:14:57.268" v="117" actId="14100"/>
          <ac:picMkLst>
            <pc:docMk/>
            <pc:sldMk cId="4137473125" sldId="476"/>
            <ac:picMk id="15" creationId="{DFDCA4BD-C650-72C8-E048-0CBD829BF19E}"/>
          </ac:picMkLst>
        </pc:picChg>
      </pc:sldChg>
      <pc:sldChg chg="modSp add replId">
        <pc:chgData name="Maisie Glock" userId="S::mglock@harper-adams.ac.uk::aa903c3d-491e-451a-bf91-86c9aed69682" providerId="AD" clId="Web-{358B4BA5-37E1-F053-7C7E-FE817E5DB44F}" dt="2025-10-16T09:21:25.979" v="329" actId="20577"/>
        <pc:sldMkLst>
          <pc:docMk/>
          <pc:sldMk cId="3408036142" sldId="504"/>
        </pc:sldMkLst>
        <pc:spChg chg="mod">
          <ac:chgData name="Maisie Glock" userId="S::mglock@harper-adams.ac.uk::aa903c3d-491e-451a-bf91-86c9aed69682" providerId="AD" clId="Web-{358B4BA5-37E1-F053-7C7E-FE817E5DB44F}" dt="2025-10-16T09:21:25.979" v="329" actId="20577"/>
          <ac:spMkLst>
            <pc:docMk/>
            <pc:sldMk cId="3408036142" sldId="504"/>
            <ac:spMk id="6" creationId="{D64EEF3E-DEEC-673E-7A7B-C56103EBF1CD}"/>
          </ac:spMkLst>
        </pc:spChg>
        <pc:spChg chg="mod">
          <ac:chgData name="Maisie Glock" userId="S::mglock@harper-adams.ac.uk::aa903c3d-491e-451a-bf91-86c9aed69682" providerId="AD" clId="Web-{358B4BA5-37E1-F053-7C7E-FE817E5DB44F}" dt="2025-10-16T09:19:40.647" v="168" actId="20577"/>
          <ac:spMkLst>
            <pc:docMk/>
            <pc:sldMk cId="3408036142" sldId="504"/>
            <ac:spMk id="21" creationId="{77DC7F89-C03A-AC91-4B37-78C6458539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4C0821-13D3-444C-ADC5-9EDE79498CE9}" type="datetimeFigureOut">
              <a:rPr lang="en-GB" smtClean="0"/>
              <a:t>16/10/2025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807DF3-7C5B-4F77-AE8D-5E2E5D2D9ACF}" type="slidenum">
              <a:rPr lang="en-GB" smtClean="0"/>
              <a:t>‹#›</a:t>
            </a:fld>
            <a:endParaRPr lang="en-GB"/>
          </a:p>
        </p:txBody>
      </p:sp>
    </p:spTree>
    <p:extLst>
      <p:ext uri="{BB962C8B-B14F-4D97-AF65-F5344CB8AC3E}">
        <p14:creationId xmlns:p14="http://schemas.microsoft.com/office/powerpoint/2010/main" val="263651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arwicksu.com/societies-sports/exec-resources/responsibilities/sports-k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attending.</a:t>
            </a:r>
          </a:p>
          <a:p>
            <a:endParaRPr lang="en-GB"/>
          </a:p>
          <a:p>
            <a:r>
              <a:rPr lang="en-GB"/>
              <a:t>Introductions from everyone in the room? Name, position, and club/soc</a:t>
            </a:r>
          </a:p>
          <a:p>
            <a:endParaRPr lang="en-GB"/>
          </a:p>
          <a:p>
            <a:r>
              <a:rPr lang="en-GB"/>
              <a:t>You might be thinking why are we here?</a:t>
            </a:r>
          </a:p>
          <a:p>
            <a:endParaRPr lang="en-GB"/>
          </a:p>
          <a:p>
            <a:r>
              <a:rPr lang="en-GB"/>
              <a:t>Want to continue the work that Ian started</a:t>
            </a:r>
          </a:p>
          <a:p>
            <a:endParaRPr lang="en-GB"/>
          </a:p>
          <a:p>
            <a:r>
              <a:rPr lang="en-GB"/>
              <a:t>You are all really important to the SU, and the University</a:t>
            </a:r>
          </a:p>
          <a:p>
            <a:endParaRPr lang="en-GB"/>
          </a:p>
          <a:p>
            <a:r>
              <a:rPr lang="en-GB"/>
              <a:t>All want successful clubs and socs – mental health, retention, student experience.</a:t>
            </a:r>
          </a:p>
          <a:p>
            <a:endParaRPr lang="en-GB"/>
          </a:p>
          <a:p>
            <a:r>
              <a:rPr lang="en-GB"/>
              <a:t>First step into getting us working together</a:t>
            </a:r>
          </a:p>
          <a:p>
            <a:pPr marL="171450" indent="-171450">
              <a:buFontTx/>
              <a:buChar char="-"/>
            </a:pPr>
            <a:r>
              <a:rPr lang="en-GB"/>
              <a:t>We need to, to protect you – finances, H&amp;S. Also legally as a Charity </a:t>
            </a:r>
          </a:p>
          <a:p>
            <a:pPr marL="171450" indent="-171450">
              <a:buFontTx/>
              <a:buChar char="-"/>
            </a:pPr>
            <a:r>
              <a:rPr lang="en-GB"/>
              <a:t>We can help you develop your groups – budgets etc – more on that later</a:t>
            </a:r>
          </a:p>
        </p:txBody>
      </p:sp>
      <p:sp>
        <p:nvSpPr>
          <p:cNvPr id="4" name="Slide Number Placeholder 3"/>
          <p:cNvSpPr>
            <a:spLocks noGrp="1"/>
          </p:cNvSpPr>
          <p:nvPr>
            <p:ph type="sldNum" sz="quarter" idx="5"/>
          </p:nvPr>
        </p:nvSpPr>
        <p:spPr/>
        <p:txBody>
          <a:bodyPr/>
          <a:lstStyle/>
          <a:p>
            <a:fld id="{64807DF3-7C5B-4F77-AE8D-5E2E5D2D9ACF}" type="slidenum">
              <a:rPr lang="en-GB" smtClean="0"/>
              <a:t>1</a:t>
            </a:fld>
            <a:endParaRPr lang="en-GB"/>
          </a:p>
        </p:txBody>
      </p:sp>
    </p:spTree>
    <p:extLst>
      <p:ext uri="{BB962C8B-B14F-4D97-AF65-F5344CB8AC3E}">
        <p14:creationId xmlns:p14="http://schemas.microsoft.com/office/powerpoint/2010/main" val="99156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CBC30-F826-8984-733A-754AE8F04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A77D4-ECF5-CA28-0A00-301BC9EFC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24FE9-C510-8CFC-2A0B-C529D3A805E9}"/>
              </a:ext>
            </a:extLst>
          </p:cNvPr>
          <p:cNvSpPr>
            <a:spLocks noGrp="1"/>
          </p:cNvSpPr>
          <p:nvPr>
            <p:ph type="body" idx="1"/>
          </p:nvPr>
        </p:nvSpPr>
        <p:spPr/>
        <p:txBody>
          <a:bodyPr/>
          <a:lstStyle/>
          <a:p>
            <a:endParaRPr lang="en-US" dirty="0"/>
          </a:p>
          <a:p>
            <a:r>
              <a:rPr lang="en-US" dirty="0"/>
              <a:t>Education only, Beyond the powers or ultimate virus?</a:t>
            </a:r>
          </a:p>
          <a:p>
            <a:endParaRPr lang="en-US" dirty="0"/>
          </a:p>
          <a:p>
            <a:r>
              <a:rPr lang="en-US" dirty="0"/>
              <a:t>As charities, student unions must take care to avoid Ultra Vires meaning "beyond the powers". A charity can't engage in activities that do not support their charitable purposes.</a:t>
            </a:r>
          </a:p>
          <a:p>
            <a:endParaRPr lang="en-US" dirty="0"/>
          </a:p>
          <a:p>
            <a:r>
              <a:rPr lang="en-US" dirty="0"/>
              <a:t>The purpose of student fundraising is the advancement of education (developing the students involved) It really is the taking part that counts! Some of the purpose also meets the interest and welfare of students </a:t>
            </a:r>
            <a:endParaRPr lang="en-GB" dirty="0">
              <a:ea typeface="Calibri"/>
              <a:cs typeface="Calibri"/>
            </a:endParaRPr>
          </a:p>
        </p:txBody>
      </p:sp>
      <p:sp>
        <p:nvSpPr>
          <p:cNvPr id="4" name="Slide Number Placeholder 3">
            <a:extLst>
              <a:ext uri="{FF2B5EF4-FFF2-40B4-BE49-F238E27FC236}">
                <a16:creationId xmlns:a16="http://schemas.microsoft.com/office/drawing/2014/main" id="{90383627-1BBA-0F29-C41F-C69547AD10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4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2246-1145-65FD-54D4-E7F5C4266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A358F-FF97-AD51-13B4-D804D12AA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A6A85-198A-DDFB-B0BB-370B5EC6A230}"/>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46DCF5FA-5899-DAF4-0858-E841C01B48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82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342900" indent="-342900">
              <a:buFont typeface="Arial"/>
              <a:buChar char="•"/>
            </a:pPr>
            <a:r>
              <a:rPr lang="en-US" sz="1200" dirty="0">
                <a:solidFill>
                  <a:srgbClr val="002060"/>
                </a:solidFill>
                <a:latin typeface="Calibri"/>
                <a:ea typeface="+mn-lt"/>
                <a:cs typeface="Calibri"/>
              </a:rPr>
              <a:t>Not like a current account – the union has one account from which all club and society transactions take place</a:t>
            </a:r>
          </a:p>
          <a:p>
            <a:pPr marL="342900" indent="-342900">
              <a:buFont typeface="Arial"/>
              <a:buChar char="•"/>
            </a:pPr>
            <a:endParaRPr lang="en-US" sz="1200" dirty="0">
              <a:solidFill>
                <a:srgbClr val="002060"/>
              </a:solidFill>
              <a:latin typeface="Calibri"/>
              <a:ea typeface="+mn-lt"/>
              <a:cs typeface="Calibri"/>
            </a:endParaRPr>
          </a:p>
          <a:p>
            <a:pPr marL="342900" indent="-342900">
              <a:buFont typeface="Arial"/>
              <a:buChar char="•"/>
            </a:pPr>
            <a:r>
              <a:rPr lang="en-US" sz="1200" dirty="0">
                <a:solidFill>
                  <a:srgbClr val="002060"/>
                </a:solidFill>
                <a:latin typeface="Calibri"/>
                <a:ea typeface="+mn-lt"/>
                <a:cs typeface="Calibri"/>
              </a:rPr>
              <a:t>Nominal code – the code we use to ensure money goes to the right place</a:t>
            </a:r>
            <a:endParaRPr lang="en-US" dirty="0">
              <a:ea typeface="Calibri" panose="020F0502020204030204"/>
              <a:cs typeface="Calibri" panose="020F0502020204030204"/>
            </a:endParaRPr>
          </a:p>
          <a:p>
            <a:pPr marL="342900" indent="-342900">
              <a:buFont typeface="Arial"/>
              <a:buChar char="•"/>
            </a:pPr>
            <a:endParaRPr lang="en-US" sz="1200" dirty="0">
              <a:solidFill>
                <a:srgbClr val="002060"/>
              </a:solidFill>
              <a:latin typeface="Calibri"/>
              <a:ea typeface="+mn-lt"/>
              <a:cs typeface="Calibri"/>
            </a:endParaRPr>
          </a:p>
          <a:p>
            <a:pPr marL="342900" indent="-342900">
              <a:buFont typeface="Arial"/>
              <a:buChar char="•"/>
            </a:pPr>
            <a:r>
              <a:rPr lang="en-US" sz="1200" dirty="0">
                <a:solidFill>
                  <a:srgbClr val="002060"/>
                </a:solidFill>
                <a:latin typeface="Calibri"/>
                <a:ea typeface="+mn-lt"/>
                <a:cs typeface="Calibri"/>
              </a:rPr>
              <a:t>Memberships, tickets and products all land in your account automatically, via the nominal code</a:t>
            </a:r>
            <a:endParaRPr lang="en-US" dirty="0">
              <a:ea typeface="Calibri" panose="020F0502020204030204"/>
              <a:cs typeface="Calibri" panose="020F0502020204030204"/>
            </a:endParaRPr>
          </a:p>
          <a:p>
            <a:pPr marL="342900" indent="-342900">
              <a:buFont typeface="Arial"/>
              <a:buChar char="•"/>
            </a:pPr>
            <a:endParaRPr lang="en-US" sz="1200" dirty="0">
              <a:solidFill>
                <a:srgbClr val="002060"/>
              </a:solidFill>
              <a:latin typeface="Calibri"/>
              <a:ea typeface="+mn-lt"/>
              <a:cs typeface="Calibri"/>
            </a:endParaRPr>
          </a:p>
          <a:p>
            <a:pPr marL="342900" indent="-342900">
              <a:buFont typeface="Arial"/>
              <a:buChar char="•"/>
            </a:pPr>
            <a:r>
              <a:rPr lang="en-US" sz="1200" dirty="0">
                <a:solidFill>
                  <a:srgbClr val="002060"/>
                </a:solidFill>
                <a:latin typeface="Calibri"/>
                <a:ea typeface="+mn-lt"/>
                <a:cs typeface="Calibri"/>
              </a:rPr>
              <a:t>Avoid taking cash but if you do, you can pay this directly into your account by going to finance </a:t>
            </a:r>
            <a:endParaRPr lang="en-US" dirty="0">
              <a:ea typeface="Calibri" panose="020F0502020204030204"/>
              <a:cs typeface="Calibri" panose="020F0502020204030204"/>
            </a:endParaRPr>
          </a:p>
          <a:p>
            <a:pPr marL="342900" indent="-342900">
              <a:buFont typeface="Arial"/>
              <a:buChar char="•"/>
            </a:pPr>
            <a:endParaRPr lang="en-US" sz="1200" dirty="0">
              <a:solidFill>
                <a:srgbClr val="002060"/>
              </a:solidFill>
              <a:latin typeface="Calibri"/>
              <a:ea typeface="+mn-lt"/>
              <a:cs typeface="Calibri"/>
            </a:endParaRP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49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81853-2C7C-9A35-E47A-E3C17E5A1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17EE2-84B5-3A59-13EA-CC48B2BA8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4CDAD-B466-AE2F-B515-2AAA61E29565}"/>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5A019C3A-C824-887A-76A3-4F9579188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92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3811A-EE93-FCC2-9895-4E49366C6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A0EB0-F43D-AD10-C508-29E216AB3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6AC9E-2DC9-04F9-E96B-05C17612EB97}"/>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97A33D20-B4F0-1E0A-B8D5-FBF7267C18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154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FEFBD-C515-AE1D-B43B-EBF66586D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5A615-21CC-1A30-D7E4-9FA037A18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8B189-62E3-C4C2-ECAC-32FCE797DE02}"/>
              </a:ext>
            </a:extLst>
          </p:cNvPr>
          <p:cNvSpPr>
            <a:spLocks noGrp="1"/>
          </p:cNvSpPr>
          <p:nvPr>
            <p:ph type="body" idx="1"/>
          </p:nvPr>
        </p:nvSpPr>
        <p:spPr/>
        <p:txBody>
          <a:bodyPr/>
          <a:lstStyle/>
          <a:p>
            <a:r>
              <a:rPr lang="en-GB" dirty="0">
                <a:ea typeface="Calibri"/>
                <a:cs typeface="Calibri"/>
              </a:rPr>
              <a:t>It is against HASU Policy to spend membership funds on alcohol. </a:t>
            </a:r>
          </a:p>
          <a:p>
            <a:r>
              <a:rPr lang="en-GB" dirty="0">
                <a:ea typeface="Calibri"/>
                <a:cs typeface="Calibri"/>
              </a:rPr>
              <a:t>The only time when clubs may purchase alcohol is when it is bottled alcohol at a ticketed event and has been paid for within a ticket. For example – a bottle of table wine included in a dinner dance ticket. This should be arranged via PO. Any expense forms that come through with “socials” on will not get approved by Activities and students will be out of pocket. And to be clear – this cost does not come from their membership money, it is separate income.</a:t>
            </a:r>
          </a:p>
          <a:p>
            <a:endParaRPr lang="en-GB" dirty="0">
              <a:ea typeface="Calibri"/>
              <a:cs typeface="Calibri"/>
            </a:endParaRPr>
          </a:p>
          <a:p>
            <a:r>
              <a:rPr lang="en-GB" dirty="0">
                <a:ea typeface="Calibri"/>
                <a:cs typeface="Calibri"/>
              </a:rPr>
              <a:t>Sports kit – Be clear in your constitutions, budgets, and on the website what IS and IS NOT included in membership. </a:t>
            </a:r>
          </a:p>
        </p:txBody>
      </p:sp>
      <p:sp>
        <p:nvSpPr>
          <p:cNvPr id="4" name="Slide Number Placeholder 3">
            <a:extLst>
              <a:ext uri="{FF2B5EF4-FFF2-40B4-BE49-F238E27FC236}">
                <a16:creationId xmlns:a16="http://schemas.microsoft.com/office/drawing/2014/main" id="{F3534A28-48EE-BCEF-3A10-88A9166EA1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1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5E237-B439-A1E5-907C-212F3F855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B0AFB-6180-09E2-244A-15307E859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33549-8E59-9B7F-B109-FD30F9E27557}"/>
              </a:ext>
            </a:extLst>
          </p:cNvPr>
          <p:cNvSpPr>
            <a:spLocks noGrp="1"/>
          </p:cNvSpPr>
          <p:nvPr>
            <p:ph type="body" idx="1"/>
          </p:nvPr>
        </p:nvSpPr>
        <p:spPr/>
        <p:txBody>
          <a:bodyPr/>
          <a:lstStyle/>
          <a:p>
            <a:pPr marL="342900" indent="-342900">
              <a:buFont typeface="Wingdings" panose="05000000000000000000" pitchFamily="2" charset="2"/>
              <a:buChar char="ü"/>
            </a:pPr>
            <a:r>
              <a:rPr lang="en-GB" sz="1200" dirty="0">
                <a:solidFill>
                  <a:srgbClr val="002060"/>
                </a:solidFill>
                <a:latin typeface="Calibri"/>
                <a:ea typeface="+mn-lt"/>
                <a:cs typeface="Calibri"/>
              </a:rPr>
              <a:t>It is stated within a Sponsorship Agreement that a sponsor’s money can be used to fund social events or the provision of refreshments.</a:t>
            </a:r>
          </a:p>
          <a:p>
            <a:pPr marL="342900" indent="-342900">
              <a:buFont typeface="Wingdings" panose="05000000000000000000" pitchFamily="2" charset="2"/>
              <a:buChar char="ü"/>
            </a:pPr>
            <a:r>
              <a:rPr lang="en-GB" sz="1200" dirty="0">
                <a:solidFill>
                  <a:srgbClr val="002060"/>
                </a:solidFill>
                <a:latin typeface="Calibri"/>
                <a:ea typeface="+mn-lt"/>
                <a:cs typeface="Calibri"/>
              </a:rPr>
              <a:t>Where alcoholic drinks are intrinsic to the nature of the Society/Club as defined within its Constitution (Cocktail Society, Brewing Society). This can be in the form of cocktail making workshops, brewery tours etc. This is at the discretion of Activities and must include detailed justification.</a:t>
            </a:r>
          </a:p>
          <a:p>
            <a:pPr marL="342900" indent="-342900">
              <a:buFont typeface="Wingdings" panose="05000000000000000000" pitchFamily="2" charset="2"/>
              <a:buChar char="ü"/>
            </a:pPr>
            <a:r>
              <a:rPr lang="en-GB" sz="1200" dirty="0">
                <a:solidFill>
                  <a:srgbClr val="002060"/>
                </a:solidFill>
                <a:latin typeface="Calibri"/>
                <a:ea typeface="+mn-lt"/>
                <a:cs typeface="Calibri"/>
              </a:rPr>
              <a:t>As part of a ticketed event, in which alcohol spend is clarified in the event description, at the discretion of Student Activities. Please note that an event where alcohol is being sold must take place in a regulated and licensed premises.</a:t>
            </a:r>
          </a:p>
          <a:p>
            <a:pPr marL="342900" indent="-342900">
              <a:buFont typeface="Wingdings" panose="05000000000000000000" pitchFamily="2" charset="2"/>
              <a:buChar char="ü"/>
            </a:pPr>
            <a:r>
              <a:rPr lang="en-GB" sz="1200" dirty="0">
                <a:solidFill>
                  <a:srgbClr val="002060"/>
                </a:solidFill>
                <a:latin typeface="Calibri"/>
                <a:ea typeface="+mn-lt"/>
                <a:cs typeface="Calibri"/>
              </a:rPr>
              <a:t>Alcohol cannot be reimbursed if a receipt is submitted for a Dinner, only food can be if it is pre-approved.  </a:t>
            </a:r>
          </a:p>
          <a:p>
            <a:endParaRPr lang="en-GB" dirty="0">
              <a:ea typeface="Calibri"/>
              <a:cs typeface="Calibri"/>
            </a:endParaRPr>
          </a:p>
        </p:txBody>
      </p:sp>
      <p:sp>
        <p:nvSpPr>
          <p:cNvPr id="4" name="Slide Number Placeholder 3">
            <a:extLst>
              <a:ext uri="{FF2B5EF4-FFF2-40B4-BE49-F238E27FC236}">
                <a16:creationId xmlns:a16="http://schemas.microsoft.com/office/drawing/2014/main" id="{7B6BCE65-9684-D644-3021-8942497656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00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2846-4E8F-F158-5184-AFA8360BF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F26CF-CBE5-C948-A99F-642E4FBC1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30519-B930-FA13-B55A-44BC5CABA82D}"/>
              </a:ext>
            </a:extLst>
          </p:cNvPr>
          <p:cNvSpPr>
            <a:spLocks noGrp="1"/>
          </p:cNvSpPr>
          <p:nvPr>
            <p:ph type="body" idx="1"/>
          </p:nvPr>
        </p:nvSpPr>
        <p:spPr/>
        <p:txBody>
          <a:bodyPr/>
          <a:lstStyle/>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Funds can be used to subsidise members’ participation at the Society's/Club’s events, providing this is within reasonable levels and maintains a sensible level of retained funds to ensure the long term sustainability of the Society/Club. Funds cannot be used just for Exec members food/events. A budget and event should be approved before any money is spent. </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Non-members cannot be subsidised.</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Note for Societies (not sports clubs): Sports League fees, sports equipment and sports bookings can be funded for out of your Society funds, as long as all members have the chance to participate, and provided your </a:t>
            </a:r>
            <a:r>
              <a:rPr lang="en-GB" b="0" i="0" dirty="0" err="1">
                <a:solidFill>
                  <a:srgbClr val="5C5C61"/>
                </a:solidFill>
                <a:effectLst/>
                <a:latin typeface="Poppins" panose="00000500000000000000" pitchFamily="2" charset="0"/>
              </a:rPr>
              <a:t>Sociey</a:t>
            </a:r>
            <a:r>
              <a:rPr lang="en-GB" b="0" i="0" dirty="0">
                <a:solidFill>
                  <a:srgbClr val="5C5C61"/>
                </a:solidFill>
                <a:effectLst/>
                <a:latin typeface="Poppins" panose="00000500000000000000" pitchFamily="2" charset="0"/>
              </a:rPr>
              <a:t> has sufficient funds. Exec members must have approved this. Please note: Any Societies undertaking Sporting Activity are not covered for this under SU insurance. Sports kit must be paid for individually for Societies. </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Smaller scale Club/Society events do not need a full event planning pack, but you should detail your event in an email to your coordinator before spending Club/Society money.</a:t>
            </a:r>
            <a:r>
              <a:rPr lang="en-GB" b="1" i="0" dirty="0">
                <a:solidFill>
                  <a:srgbClr val="5C5C61"/>
                </a:solidFill>
                <a:effectLst/>
                <a:latin typeface="Poppins" panose="00000500000000000000" pitchFamily="2" charset="0"/>
              </a:rPr>
              <a:t> Otherwise, reimbursement is not guaranteed. </a:t>
            </a:r>
            <a:endParaRPr lang="en-GB" b="0" i="0" dirty="0">
              <a:solidFill>
                <a:srgbClr val="5C5C61"/>
              </a:solidFill>
              <a:effectLst/>
              <a:latin typeface="Poppins" panose="00000500000000000000" pitchFamily="2" charset="0"/>
            </a:endParaRP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Society funds can be used for training for exec members for the benefit of the society. </a:t>
            </a:r>
          </a:p>
          <a:p>
            <a:endParaRPr lang="en-GB" dirty="0">
              <a:ea typeface="Calibri"/>
              <a:cs typeface="Calibri"/>
            </a:endParaRPr>
          </a:p>
        </p:txBody>
      </p:sp>
      <p:sp>
        <p:nvSpPr>
          <p:cNvPr id="4" name="Slide Number Placeholder 3">
            <a:extLst>
              <a:ext uri="{FF2B5EF4-FFF2-40B4-BE49-F238E27FC236}">
                <a16:creationId xmlns:a16="http://schemas.microsoft.com/office/drawing/2014/main" id="{7D391E36-D20E-BD17-F8C2-6BE47A63AF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13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EE669-10C8-6EE0-4B77-6B731AAC8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614AE-7513-4DA2-4E8A-43BD3B3B3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EDA23-37F7-0059-4616-615506FB1EBF}"/>
              </a:ext>
            </a:extLst>
          </p:cNvPr>
          <p:cNvSpPr>
            <a:spLocks noGrp="1"/>
          </p:cNvSpPr>
          <p:nvPr>
            <p:ph type="body" idx="1"/>
          </p:nvPr>
        </p:nvSpPr>
        <p:spPr/>
        <p:txBody>
          <a:bodyPr/>
          <a:lstStyle/>
          <a:p>
            <a:pPr algn="l" fontAlgn="base">
              <a:buNone/>
            </a:pPr>
            <a:r>
              <a:rPr lang="en-GB" b="1" i="0" dirty="0">
                <a:solidFill>
                  <a:srgbClr val="5C5C61"/>
                </a:solidFill>
                <a:effectLst/>
                <a:latin typeface="Montserrat Alternates"/>
              </a:rPr>
              <a:t>Club and Society Clothing</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Non-personalised clothing/kit that is owned and retained by the club/society can be purchased using club/society funds. Note that this clothing must be available for use by all members. Any personalised kit or kit owned by individuals must be paid for by the individuals, not by club/society money.</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Exec hoodies can be subsidised by a maximum of £25 per Exec member from </a:t>
            </a:r>
            <a:r>
              <a:rPr lang="en-GB" b="1" i="0" dirty="0">
                <a:solidFill>
                  <a:srgbClr val="5C5C61"/>
                </a:solidFill>
                <a:effectLst/>
                <a:latin typeface="Poppins" panose="00000500000000000000" pitchFamily="2" charset="0"/>
              </a:rPr>
              <a:t>your club/society funds</a:t>
            </a:r>
            <a:r>
              <a:rPr lang="en-GB" b="0" i="0" dirty="0">
                <a:solidFill>
                  <a:srgbClr val="5C5C61"/>
                </a:solidFill>
                <a:effectLst/>
                <a:latin typeface="Poppins" panose="00000500000000000000" pitchFamily="2" charset="0"/>
              </a:rPr>
              <a:t>, as long as this is approved by the Student Activities Team and your Club/Society has sufficient funds. You can either set up a shop to do this on the SU website, or get reimbursed. If you are getting reimbursed, you must ensure this has been approved by your coordinator beforehand. </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**Note that club kit and leisurewear (for sports clubs) must be ordered from Akuma as per our agreement with them** See process here: </a:t>
            </a:r>
            <a:r>
              <a:rPr lang="en-GB" b="0" i="0" u="sng" dirty="0">
                <a:solidFill>
                  <a:srgbClr val="5C5C61"/>
                </a:solidFill>
                <a:effectLst/>
                <a:latin typeface="Poppins" panose="00000500000000000000" pitchFamily="2" charset="0"/>
                <a:hlinkClick r:id="rId3"/>
              </a:rPr>
              <a:t>Sports Kit (warwicksu.com)</a:t>
            </a:r>
            <a:endParaRPr lang="en-GB" b="0" i="0" dirty="0">
              <a:solidFill>
                <a:srgbClr val="5C5C61"/>
              </a:solidFill>
              <a:effectLst/>
              <a:latin typeface="Poppins" panose="00000500000000000000" pitchFamily="2" charset="0"/>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FC97C924-CF27-3FF6-9EC9-C7E9824332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14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E15A2-5A16-0090-D55A-B16B835E8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A43E0-20D7-6961-20A5-5CBCA20BA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F1DF0-0C01-2612-73B6-AFAF031ED293}"/>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574C9ECC-4905-5C9C-6CFB-EA6E7EEEDF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32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yourself to the person next to you, what are you doing, studying, preferred pronouns </a:t>
            </a:r>
            <a:endParaRPr lang="en-US" dirty="0"/>
          </a:p>
          <a:p>
            <a:r>
              <a:rPr lang="en-GB" dirty="0"/>
              <a:t>Alternative Ice Breaker</a:t>
            </a:r>
            <a:endParaRPr lang="en-GB" dirty="0">
              <a:ea typeface="Calibri"/>
              <a:cs typeface="Calibri"/>
            </a:endParaRPr>
          </a:p>
          <a:p>
            <a:r>
              <a:rPr lang="en-GB" dirty="0"/>
              <a:t>To spice up the question; a puppy, your best friend, your partner, your nan etc</a:t>
            </a:r>
            <a:endParaRPr lang="en-GB" dirty="0">
              <a:ea typeface="Calibri"/>
              <a:cs typeface="Calibri"/>
            </a:endParaRPr>
          </a:p>
          <a:p>
            <a:r>
              <a:rPr lang="en-GB" dirty="0"/>
              <a:t>What’s the most important thing you’ve learned about money to date?</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4807DF3-7C5B-4F77-AE8D-5E2E5D2D9ACF}" type="slidenum">
              <a:rPr lang="en-GB" smtClean="0"/>
              <a:t>2</a:t>
            </a:fld>
            <a:endParaRPr lang="en-GB"/>
          </a:p>
        </p:txBody>
      </p:sp>
    </p:spTree>
    <p:extLst>
      <p:ext uri="{BB962C8B-B14F-4D97-AF65-F5344CB8AC3E}">
        <p14:creationId xmlns:p14="http://schemas.microsoft.com/office/powerpoint/2010/main" val="358755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79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902C1-680A-FBEF-1E8B-69B12165C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716C4-9867-EDC2-69AD-43A08278A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50B76-2E70-F6B8-9775-F5D07E972029}"/>
              </a:ext>
            </a:extLst>
          </p:cNvPr>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29AA8361-0A4A-1482-BF97-C1689AC2AA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80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870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1DED8-F169-BDBA-DD4E-06603D466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595F3-1857-C036-464B-A739C16CAE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BA4BA-7F04-FD32-2D98-7E4E509C2643}"/>
              </a:ext>
            </a:extLst>
          </p:cNvPr>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01A6DF0D-B97C-9EAF-6E86-CBF760D3D4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49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CB22D-C399-DA10-BCCB-47FE38686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9B99B-1B73-2CBA-18A6-5A6ED7A16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D51D8-0460-1E7D-AF0E-162A0D0F7DF7}"/>
              </a:ext>
            </a:extLst>
          </p:cNvPr>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F2EF2159-735A-680F-CB96-3791FEB2A5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74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6A452-B25C-4CFF-021A-FE96C4488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BC1B0-6E1F-9DDD-0AB0-5A1152847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79BC6-ECB3-AA8E-65EE-1007B872F354}"/>
              </a:ext>
            </a:extLst>
          </p:cNvPr>
          <p:cNvSpPr>
            <a:spLocks noGrp="1"/>
          </p:cNvSpPr>
          <p:nvPr>
            <p:ph type="body" idx="1"/>
          </p:nvPr>
        </p:nvSpPr>
        <p:spPr/>
        <p:txBody>
          <a:bodyPr/>
          <a:lstStyle/>
          <a:p>
            <a:r>
              <a:rPr lang="en-GB" dirty="0"/>
              <a:t>You can find our online Expense and PO forms on the website under Get Involved – Useful Forms</a:t>
            </a:r>
          </a:p>
          <a:p>
            <a:endParaRPr lang="en-GB" dirty="0">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111E7973-84EA-B4B9-51DC-6FF00DDDD5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98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93B1-3E8C-15A2-B84A-33274E852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33CF0-7774-5C57-30A3-09965CD6C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EB400-022B-F791-4917-C979EB70B042}"/>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3D5F8240-39BD-F82B-66AE-F9B88C12FF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804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You shouldn’t mix income and expenditure (i.e. keep cash in and cash out separate).</a:t>
            </a:r>
            <a:endParaRPr lang="en-US" dirty="0"/>
          </a:p>
          <a:p>
            <a:r>
              <a:rPr lang="en-GB" dirty="0"/>
              <a:t>4. It often helps to keep a petty cash float for very minor purchases. Set a reasonably small amount that gets topped up to that level on a fixed date each month. Keep a “petty cash” book to record monies removed, and store receipts.</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5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Keep the SU updated with assets so we can update asset register.</a:t>
            </a: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679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08D20-5450-2359-8C9C-77781F8DA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8DE23-E1D7-8681-A1B9-FB38D23EC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C2EF9-2F19-449C-C0A2-8C06A326D8B6}"/>
              </a:ext>
            </a:extLst>
          </p:cNvPr>
          <p:cNvSpPr>
            <a:spLocks noGrp="1"/>
          </p:cNvSpPr>
          <p:nvPr>
            <p:ph type="body" idx="1"/>
          </p:nvPr>
        </p:nvSpPr>
        <p:spPr/>
        <p:txBody>
          <a:bodyPr/>
          <a:lstStyle/>
          <a:p>
            <a:r>
              <a:rPr lang="en-GB" dirty="0"/>
              <a:t>3. You shouldn’t mix income and expenditure (i.e. keep cash in and cash out separate).</a:t>
            </a:r>
            <a:endParaRPr lang="en-US" dirty="0"/>
          </a:p>
          <a:p>
            <a:r>
              <a:rPr lang="en-GB" dirty="0"/>
              <a:t>4. It often helps to keep a petty cash float for very minor purchases. Set a reasonably small amount that gets topped up to that level on a fixed date each month. Keep a “petty cash” book to record monies removed, and store receipts.</a:t>
            </a:r>
            <a:endParaRPr lang="en-GB" dirty="0">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E239E0B0-2A49-51D2-EFCA-EA7C91810D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7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Respect</a:t>
            </a:r>
            <a:r>
              <a:rPr lang="en-GB" dirty="0"/>
              <a:t> – challenge the statement not the person. Each person has their own experience to bring to this session so be respectful of that</a:t>
            </a:r>
            <a:endParaRPr lang="en-US" dirty="0"/>
          </a:p>
          <a:p>
            <a:r>
              <a:rPr lang="en-GB" b="1" dirty="0"/>
              <a:t>Confidentiality</a:t>
            </a:r>
            <a:r>
              <a:rPr lang="en-GB" dirty="0"/>
              <a:t> - Information shared in the room stays in the room – feel safe to make mistakes!</a:t>
            </a:r>
            <a:endParaRPr lang="en-GB" dirty="0">
              <a:ea typeface="Calibri"/>
              <a:cs typeface="Calibri"/>
            </a:endParaRPr>
          </a:p>
          <a:p>
            <a:r>
              <a:rPr lang="en-GB" b="1" dirty="0"/>
              <a:t>Sensitive Issues – </a:t>
            </a:r>
            <a:r>
              <a:rPr lang="en-GB" dirty="0"/>
              <a:t>we may mention/discuss something that you find upsetting. If this happens do take a moment to compose yourself and return when you feel ready</a:t>
            </a:r>
          </a:p>
          <a:p>
            <a:endParaRPr lang="en-GB" dirty="0">
              <a:ea typeface="Calibri"/>
              <a:cs typeface="Calibri"/>
            </a:endParaRPr>
          </a:p>
          <a:p>
            <a:r>
              <a:rPr lang="en-GB" dirty="0">
                <a:ea typeface="Calibri"/>
                <a:cs typeface="Calibri"/>
              </a:rPr>
              <a:t>There are no silly questions!</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90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 ‘how do they think you should protect your charity’s money?’  and discuss</a:t>
            </a:r>
            <a:endParaRPr lang="en-US" dirty="0"/>
          </a:p>
          <a:p>
            <a:endParaRPr lang="en-GB" dirty="0"/>
          </a:p>
          <a:p>
            <a:r>
              <a:rPr lang="en-GB" dirty="0">
                <a:ea typeface="Calibri"/>
                <a:cs typeface="Calibri"/>
              </a:rPr>
              <a:t>Objects and purposes laid out in constitutions</a:t>
            </a:r>
            <a:endParaRPr lang="en-GB" dirty="0"/>
          </a:p>
          <a:p>
            <a:endParaRPr lang="en-GB" dirty="0"/>
          </a:p>
          <a:p>
            <a:r>
              <a:rPr lang="en-GB" dirty="0"/>
              <a:t>Discuss </a:t>
            </a:r>
            <a:r>
              <a:rPr lang="en-GB" b="1" dirty="0"/>
              <a:t>internal financial controls checklist handout</a:t>
            </a:r>
            <a:r>
              <a:rPr lang="en-GB" dirty="0"/>
              <a:t>.  (sent out before course) </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178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Who should be involved?</a:t>
            </a:r>
            <a:endParaRPr lang="en-US" dirty="0"/>
          </a:p>
          <a:p>
            <a:r>
              <a:rPr lang="en-GB" dirty="0"/>
              <a:t>Involve the people who actually do the work in creating the budgets.</a:t>
            </a:r>
            <a:endParaRPr lang="en-GB" dirty="0">
              <a:ea typeface="Calibri"/>
              <a:cs typeface="Calibri"/>
            </a:endParaRPr>
          </a:p>
          <a:p>
            <a:r>
              <a:rPr lang="en-GB" b="1" dirty="0"/>
              <a:t>To support your budget you will need: </a:t>
            </a:r>
            <a:endParaRPr lang="en-GB" dirty="0"/>
          </a:p>
          <a:p>
            <a:r>
              <a:rPr lang="en-GB" b="1" dirty="0"/>
              <a:t>Evidence – </a:t>
            </a:r>
            <a:r>
              <a:rPr lang="en-GB" dirty="0"/>
              <a:t>This year’s rent, salaries</a:t>
            </a:r>
            <a:endParaRPr lang="en-GB" dirty="0">
              <a:ea typeface="Calibri"/>
              <a:cs typeface="Calibri"/>
            </a:endParaRPr>
          </a:p>
          <a:p>
            <a:r>
              <a:rPr lang="en-GB" b="1" dirty="0"/>
              <a:t>Intelligence gathering </a:t>
            </a:r>
            <a:r>
              <a:rPr lang="en-GB" dirty="0"/>
              <a:t>– e.g. number of clients/beneficiaries you helped over the last year</a:t>
            </a:r>
            <a:endParaRPr lang="en-GB" dirty="0">
              <a:ea typeface="Calibri"/>
              <a:cs typeface="Calibri"/>
            </a:endParaRPr>
          </a:p>
          <a:p>
            <a:r>
              <a:rPr lang="en-GB" b="1" dirty="0"/>
              <a:t>Best guess </a:t>
            </a:r>
            <a:r>
              <a:rPr lang="en-GB" dirty="0"/>
              <a:t>– We see x number of clients at £10 each, which would cost us 10 times x  </a:t>
            </a:r>
            <a:r>
              <a:rPr lang="en-GB" b="1" dirty="0"/>
              <a:t>or </a:t>
            </a:r>
            <a:r>
              <a:rPr lang="en-GB" dirty="0"/>
              <a:t> income from x number of members raises…….</a:t>
            </a:r>
            <a:endParaRPr lang="en-GB" dirty="0">
              <a:ea typeface="Calibri"/>
              <a:cs typeface="Calibri"/>
            </a:endParaRPr>
          </a:p>
          <a:p>
            <a:r>
              <a:rPr lang="en-GB" dirty="0"/>
              <a:t>You work round the loop and may need to revisit a few of the sections until the final answer is yes we can afford the plan.</a:t>
            </a: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127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training session, do activity with group.</a:t>
            </a:r>
            <a:endParaRPr lang="en-US" dirty="0"/>
          </a:p>
          <a:p>
            <a:r>
              <a:rPr lang="en-GB" dirty="0"/>
              <a:t>Participants complete the </a:t>
            </a:r>
            <a:r>
              <a:rPr lang="en-GB" b="1" dirty="0"/>
              <a:t>Budget Costings activity </a:t>
            </a:r>
            <a:r>
              <a:rPr lang="en-GB" dirty="0"/>
              <a:t>sent prior to training. Discussion of selections they made and how this impacted on their budget/event held and how much they charged for attendance was that a reasonable amount how could you amend the costs.</a:t>
            </a:r>
            <a:endParaRPr lang="en-US" dirty="0"/>
          </a:p>
          <a:p>
            <a:r>
              <a:rPr lang="en-GB" dirty="0"/>
              <a:t>Fixed and variable costs.  I.e. hall hire will be a </a:t>
            </a:r>
            <a:r>
              <a:rPr lang="en-GB" b="1" dirty="0"/>
              <a:t>fixed</a:t>
            </a:r>
            <a:r>
              <a:rPr lang="en-GB" dirty="0"/>
              <a:t> amount, catering will be </a:t>
            </a:r>
            <a:r>
              <a:rPr lang="en-GB" b="1" dirty="0"/>
              <a:t>variable</a:t>
            </a:r>
            <a:r>
              <a:rPr lang="en-GB" dirty="0"/>
              <a:t> a cost per head.</a:t>
            </a:r>
            <a:endParaRPr lang="en-GB" dirty="0">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9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809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students to always use the online finance tool for expenditure, ensuring receipts uploaded, what was purchased, providing as much detail as possible. </a:t>
            </a:r>
            <a:endParaRPr lang="en-US" dirty="0"/>
          </a:p>
          <a:p>
            <a:r>
              <a:rPr lang="en-GB" dirty="0"/>
              <a:t>Please upload invoices that show expenditure including VAT, these can be found through website invoices (download section) and via the providers.</a:t>
            </a:r>
            <a:endParaRPr lang="en-GB" dirty="0">
              <a:ea typeface="Calibri"/>
              <a:cs typeface="Calibri"/>
            </a:endParaRPr>
          </a:p>
          <a:p>
            <a:r>
              <a:rPr lang="en-GB" dirty="0"/>
              <a:t>We expect our club and socs to keep a list of all equipment they own and where it is to avoid multiple purchases  </a:t>
            </a:r>
          </a:p>
          <a:p>
            <a:endParaRPr lang="en-GB" dirty="0">
              <a:ea typeface="Calibri"/>
              <a:cs typeface="Calibri"/>
            </a:endParaRP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835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checking how much your club/society receives and spends against the budget, you can identify problems in good time and agree what to do about them. It’s particularly important to do this where you see big differences between the budget plans and what is actually being spent.</a:t>
            </a:r>
            <a:endParaRPr lang="en-US" dirty="0"/>
          </a:p>
          <a:p>
            <a:r>
              <a:rPr lang="en-GB" dirty="0"/>
              <a:t>Getting funds – fundraising, selling goods and services.</a:t>
            </a:r>
          </a:p>
          <a:p>
            <a:r>
              <a:rPr lang="en-GB" dirty="0"/>
              <a:t>Make sure you know the rules for getting funds in these ways and that you comply with them.</a:t>
            </a:r>
          </a:p>
          <a:p>
            <a:r>
              <a:rPr lang="en-GB" dirty="0"/>
              <a:t>Membership price – justify why it is high or low. No membership price means very little funds. High membership price could put students off joining</a:t>
            </a: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900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969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759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A7D4B-587C-5C12-76B0-C70A07430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42F04-8EA6-ADC2-AE6F-3502C4193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4EF11-8134-294B-ABC1-2B6E236F01BB}"/>
              </a:ext>
            </a:extLst>
          </p:cNvPr>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C44607EB-0986-D710-9C10-05154A33FC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49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39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8846-F145-A0F3-6D79-A2FFEEE5F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DCA8C-DFE7-29E7-E1E5-50ECA3E6E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5E644-8B2E-F1A8-CA96-9CBFEF5DF73E}"/>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6733B0AE-20E1-D06E-FE47-479270E2CC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84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00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https://www.gov.uk/guidance/rates-of-vat-on-different-goods-and-services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430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ea typeface="Calibri"/>
                <a:cs typeface="Calibri"/>
              </a:rPr>
              <a:t>Clubs don’t have VAT charged on their memberships</a:t>
            </a:r>
          </a:p>
          <a:p>
            <a:r>
              <a:rPr lang="en-GB" dirty="0">
                <a:ea typeface="Calibri"/>
                <a:cs typeface="Calibri"/>
              </a:rPr>
              <a:t>Societies do!</a:t>
            </a:r>
          </a:p>
          <a:p>
            <a:endParaRPr lang="en-GB" dirty="0">
              <a:ea typeface="Calibri"/>
              <a:cs typeface="Calibri"/>
            </a:endParaRPr>
          </a:p>
          <a:p>
            <a:r>
              <a:rPr lang="en-GB" dirty="0">
                <a:ea typeface="Calibri"/>
                <a:cs typeface="Calibri"/>
              </a:rPr>
              <a:t>Question – Do you think the gym has Vat applied to the memberships? YES! It is counted as a leisure activity so we charge VAT as per the legislation.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810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088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serious incidents</a:t>
            </a:r>
            <a:endParaRPr lang="en-US" dirty="0"/>
          </a:p>
          <a:p>
            <a:r>
              <a:rPr lang="en-GB" dirty="0"/>
              <a:t>•fraud, theft or other significant loss </a:t>
            </a:r>
            <a:endParaRPr lang="en-GB" dirty="0">
              <a:ea typeface="Calibri"/>
              <a:cs typeface="Calibri"/>
            </a:endParaRPr>
          </a:p>
          <a:p>
            <a:r>
              <a:rPr lang="en-GB" dirty="0"/>
              <a:t>•a large donation from an unknown or unverified source</a:t>
            </a:r>
            <a:endParaRPr lang="en-GB" dirty="0">
              <a:ea typeface="Calibri"/>
              <a:cs typeface="Calibri"/>
            </a:endParaRPr>
          </a:p>
          <a:p>
            <a:r>
              <a:rPr lang="en-GB" dirty="0"/>
              <a:t>•links to terrorism or to any organisation that’s ‘proscribed’ due to terrorist activity</a:t>
            </a:r>
            <a:endParaRPr lang="en-GB" dirty="0">
              <a:ea typeface="Calibri"/>
              <a:cs typeface="Calibri"/>
            </a:endParaRPr>
          </a:p>
          <a:p>
            <a:r>
              <a:rPr lang="en-GB" dirty="0"/>
              <a:t>•a disqualified person acting as a trustee </a:t>
            </a:r>
            <a:endParaRPr lang="en-GB" dirty="0">
              <a:ea typeface="Calibri"/>
              <a:cs typeface="Calibri"/>
            </a:endParaRPr>
          </a:p>
          <a:p>
            <a:r>
              <a:rPr lang="en-GB" dirty="0"/>
              <a:t>•not having a policy to safeguard your club/society’s vulnerable beneficiaries</a:t>
            </a:r>
            <a:endParaRPr lang="en-GB" dirty="0">
              <a:ea typeface="Calibri"/>
              <a:cs typeface="Calibri"/>
            </a:endParaRPr>
          </a:p>
          <a:p>
            <a:r>
              <a:rPr lang="en-GB" dirty="0"/>
              <a:t>•not having ‘vetting’ procedures in place to check your prospective trustees, volunteers and staff are eligible</a:t>
            </a:r>
            <a:endParaRPr lang="en-GB" dirty="0">
              <a:ea typeface="Calibri"/>
              <a:cs typeface="Calibri"/>
            </a:endParaRPr>
          </a:p>
          <a:p>
            <a:r>
              <a:rPr lang="en-GB" dirty="0"/>
              <a:t>•suspicions, allegations or incidents of abuse of vulnerable beneficiaries</a:t>
            </a:r>
            <a:endParaRPr lang="en-GB" dirty="0">
              <a:ea typeface="Calibri"/>
              <a:cs typeface="Calibri"/>
            </a:endParaRPr>
          </a:p>
          <a:p>
            <a:r>
              <a:rPr lang="en-GB" dirty="0"/>
              <a:t>•</a:t>
            </a:r>
            <a:endParaRPr lang="en-GB" dirty="0">
              <a:ea typeface="Calibri"/>
              <a:cs typeface="Calibri"/>
            </a:endParaRPr>
          </a:p>
          <a:p>
            <a:r>
              <a:rPr lang="en-GB" dirty="0"/>
              <a:t>It is important that serious incidents are reported to the club/society Commission and declared in your Annual Return.  If criminal activities is suspected you should also report these to the police.</a:t>
            </a:r>
            <a:endParaRPr lang="en-GB" dirty="0">
              <a:ea typeface="Calibri"/>
              <a:cs typeface="Calibri"/>
            </a:endParaRPr>
          </a:p>
          <a:p>
            <a:r>
              <a:rPr lang="en-GB" dirty="0"/>
              <a:t>If your club/society fails to report a serious incident, the club/society Commission may consider this to be mismanagement and take regulatory action. It is important that trustees ensure that their club/society reports any serious incidents to the club/society Commission.</a:t>
            </a:r>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576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672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workshops focus is on these fundamentals:</a:t>
            </a:r>
          </a:p>
          <a:p>
            <a:r>
              <a:rPr lang="en-US"/>
              <a:t>The significance of listening, hearing, and reflecting.</a:t>
            </a:r>
          </a:p>
          <a:p>
            <a:r>
              <a:rPr lang="en-US"/>
              <a:t>Understanding extrinsic and intrinsic values.</a:t>
            </a:r>
          </a:p>
          <a:p>
            <a:r>
              <a:rPr lang="en-US"/>
              <a:t>The process of building on the best values for effective leadership.</a:t>
            </a:r>
          </a:p>
          <a:p>
            <a:endParaRPr lang="en-US"/>
          </a:p>
          <a:p>
            <a:r>
              <a:rPr lang="en-US"/>
              <a:t>Our workshops explore some foundational elements of leadership. We introduce practical training</a:t>
            </a:r>
          </a:p>
          <a:p>
            <a:r>
              <a:rPr lang="en-US"/>
              <a:t>strategies for understanding and aligning your intention, vision, values, and actions. </a:t>
            </a:r>
          </a:p>
          <a:p>
            <a:r>
              <a:rPr lang="en-US"/>
              <a:t>We start with listening and why it matters. We’ll then explore values and how they shape the quality of</a:t>
            </a:r>
          </a:p>
          <a:p>
            <a:r>
              <a:rPr lang="en-US"/>
              <a:t>our leadership character.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A4C89-E902-9269-EB3E-F9E52BE41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FEE35-4842-EF42-7A32-FFDD2DC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89719-5A02-D68F-3031-7069F89F10B6}"/>
              </a:ext>
            </a:extLst>
          </p:cNvPr>
          <p:cNvSpPr>
            <a:spLocks noGrp="1"/>
          </p:cNvSpPr>
          <p:nvPr>
            <p:ph type="body" idx="1"/>
          </p:nvPr>
        </p:nvSpPr>
        <p:spPr/>
        <p:txBody>
          <a:bodyPr/>
          <a:lstStyle/>
          <a:p>
            <a:r>
              <a:rPr lang="en-GB" dirty="0">
                <a:ea typeface="Calibri"/>
                <a:cs typeface="Calibri"/>
              </a:rPr>
              <a:t>Defines the meaning of a students’ Union. Particularly relevant sections are:</a:t>
            </a:r>
          </a:p>
          <a:p>
            <a:endParaRPr lang="en-GB" dirty="0">
              <a:ea typeface="Calibri"/>
              <a:cs typeface="Calibri"/>
            </a:endParaRPr>
          </a:p>
        </p:txBody>
      </p:sp>
      <p:sp>
        <p:nvSpPr>
          <p:cNvPr id="4" name="Slide Number Placeholder 3">
            <a:extLst>
              <a:ext uri="{FF2B5EF4-FFF2-40B4-BE49-F238E27FC236}">
                <a16:creationId xmlns:a16="http://schemas.microsoft.com/office/drawing/2014/main" id="{BDBCB69E-654A-EEB1-FD60-B34C305D3F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31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C514-B131-F716-240C-CF8765E70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D47A9-67A9-817A-402D-78F2B36C8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6F15-114A-3918-3977-73CFD6135D0D}"/>
              </a:ext>
            </a:extLst>
          </p:cNvPr>
          <p:cNvSpPr>
            <a:spLocks noGrp="1"/>
          </p:cNvSpPr>
          <p:nvPr>
            <p:ph type="body" idx="1"/>
          </p:nvPr>
        </p:nvSpPr>
        <p:spPr/>
        <p:txBody>
          <a:bodyPr/>
          <a:lstStyle/>
          <a:p>
            <a:r>
              <a:rPr lang="en-GB" dirty="0">
                <a:ea typeface="Calibri"/>
                <a:cs typeface="Calibri"/>
              </a:rPr>
              <a:t>Defines the meaning of a students’ Union. Particularly relevant sections are:</a:t>
            </a:r>
          </a:p>
          <a:p>
            <a:endParaRPr lang="en-GB" dirty="0">
              <a:ea typeface="Calibri"/>
              <a:cs typeface="Calibri"/>
            </a:endParaRPr>
          </a:p>
        </p:txBody>
      </p:sp>
      <p:sp>
        <p:nvSpPr>
          <p:cNvPr id="4" name="Slide Number Placeholder 3">
            <a:extLst>
              <a:ext uri="{FF2B5EF4-FFF2-40B4-BE49-F238E27FC236}">
                <a16:creationId xmlns:a16="http://schemas.microsoft.com/office/drawing/2014/main" id="{F600006E-6037-89E1-F00F-3A027C16DA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07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D851B-90FB-6E15-99D3-7B7185F59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CEDEB-5375-BB2A-3E4E-A4C4238E4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69B1B-3FCB-38DE-C693-9A4E0537F787}"/>
              </a:ext>
            </a:extLst>
          </p:cNvPr>
          <p:cNvSpPr>
            <a:spLocks noGrp="1"/>
          </p:cNvSpPr>
          <p:nvPr>
            <p:ph type="body" idx="1"/>
          </p:nvPr>
        </p:nvSpPr>
        <p:spPr/>
        <p:txBody>
          <a:bodyPr/>
          <a:lstStyle/>
          <a:p>
            <a:r>
              <a:rPr lang="en-US" dirty="0"/>
              <a:t>Interests and welfare - can relate to student fundraising, as well as campaigns.</a:t>
            </a:r>
          </a:p>
          <a:p>
            <a:endParaRPr lang="en-US" dirty="0"/>
          </a:p>
          <a:p>
            <a:r>
              <a:rPr lang="en-US" dirty="0"/>
              <a:t>Social cultural and recreational activities - Clubs and socs, sports etc.</a:t>
            </a:r>
          </a:p>
          <a:p>
            <a:endParaRPr lang="en-US" dirty="0"/>
          </a:p>
          <a:p>
            <a:r>
              <a:rPr lang="en-US" dirty="0"/>
              <a:t>Forums for discussions and debate - AGM's, student media, debate clubs/society.</a:t>
            </a:r>
          </a:p>
          <a:p>
            <a:endParaRPr lang="en-US" dirty="0"/>
          </a:p>
          <a:p>
            <a:r>
              <a:rPr lang="en-US" dirty="0"/>
              <a:t>Voice - Represent</a:t>
            </a:r>
          </a:p>
          <a:p>
            <a:endParaRPr lang="en-US" dirty="0"/>
          </a:p>
          <a:p>
            <a:r>
              <a:rPr lang="en-US" dirty="0"/>
              <a:t>Support - All departments and staff</a:t>
            </a:r>
          </a:p>
          <a:p>
            <a:endParaRPr lang="en-US" dirty="0"/>
          </a:p>
          <a:p>
            <a:r>
              <a:rPr lang="en-US" dirty="0"/>
              <a:t>Advising - We do not have an advice </a:t>
            </a:r>
            <a:r>
              <a:rPr lang="en-US" dirty="0" err="1"/>
              <a:t>centre</a:t>
            </a:r>
            <a:r>
              <a:rPr lang="en-US" dirty="0"/>
              <a:t> like a lot of SU's.</a:t>
            </a:r>
          </a:p>
          <a:p>
            <a:endParaRPr lang="en-US" dirty="0"/>
          </a:p>
          <a:p>
            <a:r>
              <a:rPr lang="en-US" dirty="0"/>
              <a:t>Personal development - committee positions and training, </a:t>
            </a:r>
          </a:p>
          <a:p>
            <a:endParaRPr lang="en-GB" dirty="0">
              <a:ea typeface="Calibri"/>
              <a:cs typeface="Calibri"/>
            </a:endParaRPr>
          </a:p>
        </p:txBody>
      </p:sp>
      <p:sp>
        <p:nvSpPr>
          <p:cNvPr id="4" name="Slide Number Placeholder 3">
            <a:extLst>
              <a:ext uri="{FF2B5EF4-FFF2-40B4-BE49-F238E27FC236}">
                <a16:creationId xmlns:a16="http://schemas.microsoft.com/office/drawing/2014/main" id="{A898A17D-6FEB-3A35-599C-0048C0BF10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67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C98C8-4DEE-9ED5-F1C3-578ECC1F5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45681-9502-0A32-8B5E-8122DDC65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A8B8E-293A-A604-8761-56495B069308}"/>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DD566AB6-D58C-BBF3-BA36-E153C2A63B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58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7E51D-EE70-6E9E-D9B5-D96111AA6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82AD9-A04C-2A0B-4311-0428C22CC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7106D-1FB5-A1C1-C723-3DA5CE0AF51C}"/>
              </a:ext>
            </a:extLst>
          </p:cNvPr>
          <p:cNvSpPr>
            <a:spLocks noGrp="1"/>
          </p:cNvSpPr>
          <p:nvPr>
            <p:ph type="body" idx="1"/>
          </p:nvPr>
        </p:nvSpPr>
        <p:spPr/>
        <p:txBody>
          <a:bodyPr/>
          <a:lstStyle/>
          <a:p>
            <a:r>
              <a:rPr lang="en-US" dirty="0"/>
              <a:t>What does Ultra Vires mean?</a:t>
            </a:r>
          </a:p>
          <a:p>
            <a:r>
              <a:rPr lang="en-US" dirty="0"/>
              <a:t>Education only, Beyond the powers or ultimate virus?</a:t>
            </a:r>
          </a:p>
          <a:p>
            <a:endParaRPr lang="en-US" dirty="0"/>
          </a:p>
          <a:p>
            <a:r>
              <a:rPr lang="en-US" dirty="0"/>
              <a:t>As charities, student unions must take care to avoid Ultra Vires meaning "beyond the powers". A charity can't engage in activities that do not support their charitable purposes therefore beyond your powers as an </a:t>
            </a:r>
            <a:r>
              <a:rPr lang="en-US" dirty="0" err="1"/>
              <a:t>organisation</a:t>
            </a:r>
            <a:r>
              <a:rPr lang="en-US" dirty="0"/>
              <a:t>.</a:t>
            </a:r>
            <a:endParaRPr lang="en-US" dirty="0">
              <a:ea typeface="Calibri"/>
              <a:cs typeface="Calibri"/>
            </a:endParaRPr>
          </a:p>
          <a:p>
            <a:endParaRPr lang="en-US" dirty="0"/>
          </a:p>
          <a:p>
            <a:r>
              <a:rPr lang="en-US" dirty="0"/>
              <a:t>The purpose of student fundraising is the advancement of education (developing the students involved) It really is the taking part that counts! Some of the purpose also meets the interest and welfare of students while they study.</a:t>
            </a:r>
          </a:p>
          <a:p>
            <a:endParaRPr lang="en-GB" dirty="0">
              <a:ea typeface="Calibri"/>
              <a:cs typeface="Calibri"/>
            </a:endParaRPr>
          </a:p>
        </p:txBody>
      </p:sp>
      <p:sp>
        <p:nvSpPr>
          <p:cNvPr id="4" name="Slide Number Placeholder 3">
            <a:extLst>
              <a:ext uri="{FF2B5EF4-FFF2-40B4-BE49-F238E27FC236}">
                <a16:creationId xmlns:a16="http://schemas.microsoft.com/office/drawing/2014/main" id="{FC247D53-159B-E976-CD4B-BA1CCB20C1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37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541-2078-4945-9ED9-AEA77B9240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29D900-3E90-A048-9C0E-55A373E8C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D80A88-0287-5142-8D64-6706F23FF7DB}"/>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5" name="Footer Placeholder 4">
            <a:extLst>
              <a:ext uri="{FF2B5EF4-FFF2-40B4-BE49-F238E27FC236}">
                <a16:creationId xmlns:a16="http://schemas.microsoft.com/office/drawing/2014/main" id="{18999196-8543-6845-AEEB-DDB2052A0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C97DB3-38D9-224D-B06E-12F3FDD73187}"/>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202310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FF7F-61B9-D74F-B508-088758DB29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B0FC03-0340-7447-8C6C-BD5D6447B2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96EEC9-3FAB-5240-805F-D8388F66BF1E}"/>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5" name="Footer Placeholder 4">
            <a:extLst>
              <a:ext uri="{FF2B5EF4-FFF2-40B4-BE49-F238E27FC236}">
                <a16:creationId xmlns:a16="http://schemas.microsoft.com/office/drawing/2014/main" id="{2A5291FD-1A1C-C540-9471-33013A2C33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D7B75-A88D-9249-8C81-0674DF11B272}"/>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260943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31E03A-D49B-2243-95BF-BBA85A699E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D7B-6072-4948-A935-5C4B5B352F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5123BF-A661-E547-8701-15A15F466727}"/>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5" name="Footer Placeholder 4">
            <a:extLst>
              <a:ext uri="{FF2B5EF4-FFF2-40B4-BE49-F238E27FC236}">
                <a16:creationId xmlns:a16="http://schemas.microsoft.com/office/drawing/2014/main" id="{A283025A-8082-1F4E-AB75-C2923E4AA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D96517-D1BA-BA4C-AC0F-882E342A1A36}"/>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83872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243E-B74F-8F46-9C39-2C0AB05748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B8E023-F97C-C04B-B779-E61E73B11B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0566F-CFAF-6A4D-8B25-C3DE7D316E57}"/>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5" name="Footer Placeholder 4">
            <a:extLst>
              <a:ext uri="{FF2B5EF4-FFF2-40B4-BE49-F238E27FC236}">
                <a16:creationId xmlns:a16="http://schemas.microsoft.com/office/drawing/2014/main" id="{CCDCB381-EDFE-8B47-944A-B6E24CAE5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6D13B-293E-7F41-B34E-04BD0E15ED4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25236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15D4-FB5F-3643-92F9-C66DD160BD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9E0D2B-7DB4-424F-B744-6B202715A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BEC955-6CAC-774F-8368-8B1E1EF35504}"/>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5" name="Footer Placeholder 4">
            <a:extLst>
              <a:ext uri="{FF2B5EF4-FFF2-40B4-BE49-F238E27FC236}">
                <a16:creationId xmlns:a16="http://schemas.microsoft.com/office/drawing/2014/main" id="{8CFBB480-AED0-7A4F-9500-0D89D7639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213328-B209-C84B-BCC5-A315616C70E8}"/>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190451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068F-E922-7441-9E89-7256448716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63F460-FDB7-7544-A5FC-ABADB3C23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760A8E-8307-0E4A-B5CF-E15106A253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368400-6610-5445-A454-4F36C8180965}"/>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6" name="Footer Placeholder 5">
            <a:extLst>
              <a:ext uri="{FF2B5EF4-FFF2-40B4-BE49-F238E27FC236}">
                <a16:creationId xmlns:a16="http://schemas.microsoft.com/office/drawing/2014/main" id="{8834433A-840E-C74B-BA16-7862C53AC8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B8BA50-218D-4947-A87B-96D854C29701}"/>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88904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A975-1BED-0B4F-995D-581549EC2D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F8BEA4-D20F-4644-BD35-22C17AA15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87DED6-4001-6142-A8FD-8C3021D6E2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F58715-E6EE-6947-9A8B-8A618AE67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1E6BEC-397D-044C-ADCD-7851E0281F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95C254-CFBC-0E46-87E0-D3C8D6B02CC9}"/>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8" name="Footer Placeholder 7">
            <a:extLst>
              <a:ext uri="{FF2B5EF4-FFF2-40B4-BE49-F238E27FC236}">
                <a16:creationId xmlns:a16="http://schemas.microsoft.com/office/drawing/2014/main" id="{6008094B-1C02-FC4F-A8EB-F5E8927602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BF3987-7C10-CC4A-B4D2-6F20EE5DA883}"/>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00729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FA76-9BE5-0048-8111-D8724373A1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11795C-7755-EF41-ADC4-43D02516B8D3}"/>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4" name="Footer Placeholder 3">
            <a:extLst>
              <a:ext uri="{FF2B5EF4-FFF2-40B4-BE49-F238E27FC236}">
                <a16:creationId xmlns:a16="http://schemas.microsoft.com/office/drawing/2014/main" id="{7936F68E-6372-0445-8D07-0DBF1EADB4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69FB64-C8F0-DB44-9400-B21AA4B4E27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108215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6B58F-D05A-014A-81B2-B36BBAB66DF6}"/>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3" name="Footer Placeholder 2">
            <a:extLst>
              <a:ext uri="{FF2B5EF4-FFF2-40B4-BE49-F238E27FC236}">
                <a16:creationId xmlns:a16="http://schemas.microsoft.com/office/drawing/2014/main" id="{35973889-3D3E-F846-8D33-5E5A98A684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441DFE-E900-BB46-AF85-CE3487BB1A6F}"/>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414862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8481-C851-D141-AA7B-3B8B23863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3ED55F-CA0A-F449-B886-5269D442F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661885-AB15-2947-99AF-F30E0A43B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58E374-3DAC-EB49-B7F9-F131DE9FD638}"/>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6" name="Footer Placeholder 5">
            <a:extLst>
              <a:ext uri="{FF2B5EF4-FFF2-40B4-BE49-F238E27FC236}">
                <a16:creationId xmlns:a16="http://schemas.microsoft.com/office/drawing/2014/main" id="{EE63DD84-2EE7-604A-9767-1E71594BA6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B1831-95CC-314F-9099-7D77F3D79390}"/>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420051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8DE5-3583-774D-9181-2BF96320C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C89681-15B8-4844-9592-F5DEA9547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A1C6D5-1257-A549-8EE5-CA56217FB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31EA48-4A33-1F43-BF7F-028C9284E171}"/>
              </a:ext>
            </a:extLst>
          </p:cNvPr>
          <p:cNvSpPr>
            <a:spLocks noGrp="1"/>
          </p:cNvSpPr>
          <p:nvPr>
            <p:ph type="dt" sz="half" idx="10"/>
          </p:nvPr>
        </p:nvSpPr>
        <p:spPr/>
        <p:txBody>
          <a:bodyPr/>
          <a:lstStyle/>
          <a:p>
            <a:fld id="{8A9E305E-F89A-A944-9BB1-2E910C4CF79D}" type="datetimeFigureOut">
              <a:rPr lang="en-GB" smtClean="0"/>
              <a:t>16/10/2025</a:t>
            </a:fld>
            <a:endParaRPr lang="en-GB"/>
          </a:p>
        </p:txBody>
      </p:sp>
      <p:sp>
        <p:nvSpPr>
          <p:cNvPr id="6" name="Footer Placeholder 5">
            <a:extLst>
              <a:ext uri="{FF2B5EF4-FFF2-40B4-BE49-F238E27FC236}">
                <a16:creationId xmlns:a16="http://schemas.microsoft.com/office/drawing/2014/main" id="{169FA92A-A12B-A84F-B70F-DDD6A545C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6EC556-3DBC-6A4A-8075-23C74EF5BAB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78717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2DD83-3F71-474A-963C-385882CA4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2B9830-87E9-D442-BA74-8A227A4B5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D4F1A-63B2-7649-B253-C50F19037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E305E-F89A-A944-9BB1-2E910C4CF79D}" type="datetimeFigureOut">
              <a:rPr lang="en-GB" smtClean="0"/>
              <a:t>16/10/2025</a:t>
            </a:fld>
            <a:endParaRPr lang="en-GB"/>
          </a:p>
        </p:txBody>
      </p:sp>
      <p:sp>
        <p:nvSpPr>
          <p:cNvPr id="5" name="Footer Placeholder 4">
            <a:extLst>
              <a:ext uri="{FF2B5EF4-FFF2-40B4-BE49-F238E27FC236}">
                <a16:creationId xmlns:a16="http://schemas.microsoft.com/office/drawing/2014/main" id="{8214ADEB-7C07-7749-A9D3-33872ECCD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75B08F-8E4F-A143-B7E6-B415CE16D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B4268-E8C6-654C-A1A2-68ED1264FB6F}" type="slidenum">
              <a:rPr lang="en-GB" smtClean="0"/>
              <a:t>‹#›</a:t>
            </a:fld>
            <a:endParaRPr lang="en-GB"/>
          </a:p>
        </p:txBody>
      </p:sp>
    </p:spTree>
    <p:extLst>
      <p:ext uri="{BB962C8B-B14F-4D97-AF65-F5344CB8AC3E}">
        <p14:creationId xmlns:p14="http://schemas.microsoft.com/office/powerpoint/2010/main" val="255629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HASUaccounts@harper-adams.ac.uk" TargetMode="External"/><Relationship Id="rId4" Type="http://schemas.openxmlformats.org/officeDocument/2006/relationships/hyperlink" Target="https://www.harpersu.com/getinvolved/onlineform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liveharperac-my.sharepoint.com/:x:/r/personal/mglock_harper-adams_ac_uk/Documents/Student%20Group%20Re-affiliation%20Documents/2025/Committee%27s%20Folder/HASU%20Template%20Budget%2025-26.xlsx?d=w93c1e26bf1c94d49934130e501594c66&amp;csf=1&amp;web=1&amp;e=BRKq65" TargetMode="Externa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svg"/><Relationship Id="rId34" Type="http://schemas.openxmlformats.org/officeDocument/2006/relationships/image" Target="../media/image53.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4.svg"/><Relationship Id="rId33" Type="http://schemas.openxmlformats.org/officeDocument/2006/relationships/image" Target="../media/image52.svg"/><Relationship Id="rId2" Type="http://schemas.openxmlformats.org/officeDocument/2006/relationships/notesSlide" Target="../notesSlides/notesSlide46.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34.svg"/><Relationship Id="rId23" Type="http://schemas.openxmlformats.org/officeDocument/2006/relationships/image" Target="../media/image42.sv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svg"/><Relationship Id="rId31" Type="http://schemas.openxmlformats.org/officeDocument/2006/relationships/image" Target="../media/image50.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svg"/><Relationship Id="rId30" Type="http://schemas.openxmlformats.org/officeDocument/2006/relationships/image" Target="../media/image49.png"/><Relationship Id="rId35" Type="http://schemas.openxmlformats.org/officeDocument/2006/relationships/image" Target="../media/image54.svg"/><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101E8-3288-3147-B0B9-515D052E79F7}"/>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6094D56-8F47-304E-A5FA-EB9436BC8AA5}"/>
              </a:ext>
            </a:extLst>
          </p:cNvPr>
          <p:cNvPicPr>
            <a:picLocks noChangeAspect="1"/>
          </p:cNvPicPr>
          <p:nvPr/>
        </p:nvPicPr>
        <p:blipFill rotWithShape="1">
          <a:blip r:embed="rId4" cstate="email">
            <a:alphaModFix amt="10000"/>
            <a:extLst>
              <a:ext uri="{28A0092B-C50C-407E-A947-70E740481C1C}">
                <a14:useLocalDpi xmlns:a14="http://schemas.microsoft.com/office/drawing/2010/main"/>
              </a:ext>
            </a:extLst>
          </a:blip>
          <a:srcRect/>
          <a:stretch/>
        </p:blipFill>
        <p:spPr>
          <a:xfrm>
            <a:off x="126376" y="291547"/>
            <a:ext cx="8650645" cy="6858000"/>
          </a:xfrm>
          <a:prstGeom prst="rect">
            <a:avLst/>
          </a:prstGeom>
          <a:effectLst>
            <a:softEdge rad="127000"/>
          </a:effectLst>
        </p:spPr>
      </p:pic>
      <p:grpSp>
        <p:nvGrpSpPr>
          <p:cNvPr id="13" name="Group 12">
            <a:extLst>
              <a:ext uri="{FF2B5EF4-FFF2-40B4-BE49-F238E27FC236}">
                <a16:creationId xmlns:a16="http://schemas.microsoft.com/office/drawing/2014/main" id="{1E46662C-39A0-B14E-8852-5D1936EB74AB}"/>
              </a:ext>
            </a:extLst>
          </p:cNvPr>
          <p:cNvGrpSpPr/>
          <p:nvPr/>
        </p:nvGrpSpPr>
        <p:grpSpPr>
          <a:xfrm>
            <a:off x="6986120" y="0"/>
            <a:ext cx="6039767" cy="6858000"/>
            <a:chOff x="6152233" y="0"/>
            <a:chExt cx="6039767" cy="6858000"/>
          </a:xfrm>
        </p:grpSpPr>
        <p:sp>
          <p:nvSpPr>
            <p:cNvPr id="6" name="Rectangle 5">
              <a:extLst>
                <a:ext uri="{FF2B5EF4-FFF2-40B4-BE49-F238E27FC236}">
                  <a16:creationId xmlns:a16="http://schemas.microsoft.com/office/drawing/2014/main" id="{56A9D00A-2528-904E-8550-2197E0615BC8}"/>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7" name="Triangle 6">
              <a:extLst>
                <a:ext uri="{FF2B5EF4-FFF2-40B4-BE49-F238E27FC236}">
                  <a16:creationId xmlns:a16="http://schemas.microsoft.com/office/drawing/2014/main" id="{F8B25CAA-EAB0-AD4F-8D0D-59C2F3D84177}"/>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E1249E39-4ECA-DB4E-AF63-047A5D5E5605}"/>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AC88494-3CDF-F64F-AEBF-E2F242717244}"/>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BD99127-2A36-584E-B8AB-AB8B06246C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0" name="TextBox 9">
              <a:extLst>
                <a:ext uri="{FF2B5EF4-FFF2-40B4-BE49-F238E27FC236}">
                  <a16:creationId xmlns:a16="http://schemas.microsoft.com/office/drawing/2014/main" id="{D9427513-4A00-3241-97A1-3B8674855A6C}"/>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cs typeface="Calibri"/>
              </a:endParaRPr>
            </a:p>
          </p:txBody>
        </p:sp>
      </p:grpSp>
      <p:sp>
        <p:nvSpPr>
          <p:cNvPr id="11" name="TextBox 10">
            <a:extLst>
              <a:ext uri="{FF2B5EF4-FFF2-40B4-BE49-F238E27FC236}">
                <a16:creationId xmlns:a16="http://schemas.microsoft.com/office/drawing/2014/main" id="{9A2D750B-245A-454F-A0B2-520539DE5516}"/>
              </a:ext>
            </a:extLst>
          </p:cNvPr>
          <p:cNvSpPr txBox="1"/>
          <p:nvPr/>
        </p:nvSpPr>
        <p:spPr>
          <a:xfrm>
            <a:off x="897539" y="1148075"/>
            <a:ext cx="6952744" cy="1938992"/>
          </a:xfrm>
          <a:prstGeom prst="rect">
            <a:avLst/>
          </a:prstGeom>
          <a:noFill/>
        </p:spPr>
        <p:txBody>
          <a:bodyPr wrap="square" lIns="91440" tIns="45720" rIns="91440" bIns="45720" rtlCol="0" anchor="t">
            <a:spAutoFit/>
          </a:bodyPr>
          <a:lstStyle/>
          <a:p>
            <a:pPr algn="ctr"/>
            <a:r>
              <a:rPr lang="en-GB" sz="6000" b="1" dirty="0">
                <a:solidFill>
                  <a:srgbClr val="1A3668"/>
                </a:solidFill>
                <a:ea typeface="Calibri"/>
                <a:cs typeface="Calibri"/>
              </a:rPr>
              <a:t>Financial Management</a:t>
            </a:r>
          </a:p>
        </p:txBody>
      </p:sp>
      <p:sp>
        <p:nvSpPr>
          <p:cNvPr id="14" name="TextBox 13">
            <a:extLst>
              <a:ext uri="{FF2B5EF4-FFF2-40B4-BE49-F238E27FC236}">
                <a16:creationId xmlns:a16="http://schemas.microsoft.com/office/drawing/2014/main" id="{7FB23DFC-AEC8-1F6C-2B18-EE34F7E8D3AB}"/>
              </a:ext>
            </a:extLst>
          </p:cNvPr>
          <p:cNvSpPr txBox="1"/>
          <p:nvPr/>
        </p:nvSpPr>
        <p:spPr>
          <a:xfrm>
            <a:off x="1771544" y="4383337"/>
            <a:ext cx="51666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2060"/>
                </a:solidFill>
                <a:ea typeface="Calibri"/>
                <a:cs typeface="Calibri"/>
              </a:rPr>
              <a:t>Take a seat!</a:t>
            </a:r>
          </a:p>
        </p:txBody>
      </p:sp>
      <p:sp>
        <p:nvSpPr>
          <p:cNvPr id="15" name="Rectangle 14">
            <a:extLst>
              <a:ext uri="{FF2B5EF4-FFF2-40B4-BE49-F238E27FC236}">
                <a16:creationId xmlns:a16="http://schemas.microsoft.com/office/drawing/2014/main" id="{D1AC0EFB-1FF4-7A31-3C79-7EFFB09D4BA7}"/>
              </a:ext>
            </a:extLst>
          </p:cNvPr>
          <p:cNvSpPr/>
          <p:nvPr/>
        </p:nvSpPr>
        <p:spPr>
          <a:xfrm>
            <a:off x="6734594" y="4144457"/>
            <a:ext cx="7058996" cy="166199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rPr>
              <a:t>Your Students’ Union</a:t>
            </a:r>
            <a:endParaRPr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rPr>
              <a:t>Harpersu.com</a:t>
            </a:r>
            <a:endParaRPr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pic>
        <p:nvPicPr>
          <p:cNvPr id="20" name="Picture 19" descr="A blue and white sign with white letters&#10;&#10;Description automatically generated">
            <a:extLst>
              <a:ext uri="{FF2B5EF4-FFF2-40B4-BE49-F238E27FC236}">
                <a16:creationId xmlns:a16="http://schemas.microsoft.com/office/drawing/2014/main" id="{46BBA785-DE25-0FB1-AC38-46A1CDF20426}"/>
              </a:ext>
            </a:extLst>
          </p:cNvPr>
          <p:cNvPicPr>
            <a:picLocks noChangeAspect="1"/>
          </p:cNvPicPr>
          <p:nvPr/>
        </p:nvPicPr>
        <p:blipFill>
          <a:blip r:embed="rId6"/>
          <a:stretch>
            <a:fillRect/>
          </a:stretch>
        </p:blipFill>
        <p:spPr>
          <a:xfrm>
            <a:off x="8891773" y="3010719"/>
            <a:ext cx="2734595" cy="842463"/>
          </a:xfrm>
          <a:prstGeom prst="rect">
            <a:avLst/>
          </a:prstGeom>
        </p:spPr>
      </p:pic>
      <p:cxnSp>
        <p:nvCxnSpPr>
          <p:cNvPr id="2" name="Straight Arrow Connector 1">
            <a:extLst>
              <a:ext uri="{FF2B5EF4-FFF2-40B4-BE49-F238E27FC236}">
                <a16:creationId xmlns:a16="http://schemas.microsoft.com/office/drawing/2014/main" id="{C1B0FA9F-9446-5DA3-F1DD-EEF3B87126DC}"/>
              </a:ext>
            </a:extLst>
          </p:cNvPr>
          <p:cNvCxnSpPr/>
          <p:nvPr/>
        </p:nvCxnSpPr>
        <p:spPr>
          <a:xfrm flipV="1">
            <a:off x="1669543" y="3720307"/>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8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A8BCF-ECBF-863D-215C-D544AB866F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BB0CDAE-2665-75C1-9918-ABD2367AAFB1}"/>
              </a:ext>
            </a:extLst>
          </p:cNvPr>
          <p:cNvSpPr/>
          <p:nvPr/>
        </p:nvSpPr>
        <p:spPr>
          <a:xfrm>
            <a:off x="489289" y="0"/>
            <a:ext cx="10917117"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ECC985C-8510-6A3C-4DFB-7D86279B81A1}"/>
              </a:ext>
            </a:extLst>
          </p:cNvPr>
          <p:cNvGrpSpPr/>
          <p:nvPr/>
        </p:nvGrpSpPr>
        <p:grpSpPr>
          <a:xfrm>
            <a:off x="10438435" y="0"/>
            <a:ext cx="1757360" cy="6858000"/>
            <a:chOff x="6152233" y="0"/>
            <a:chExt cx="6039767" cy="6858000"/>
          </a:xfrm>
        </p:grpSpPr>
        <p:sp>
          <p:nvSpPr>
            <p:cNvPr id="7" name="Rectangle 6">
              <a:extLst>
                <a:ext uri="{FF2B5EF4-FFF2-40B4-BE49-F238E27FC236}">
                  <a16:creationId xmlns:a16="http://schemas.microsoft.com/office/drawing/2014/main" id="{AF95BE8B-BD59-A732-3981-1D57199A35E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E3AF9FC5-E9C9-EE9C-AD43-4677866D145E}"/>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C385D18-8988-1A60-5B81-038B173CE84A}"/>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CE10A263-F896-7632-E0B4-AB5B65F1AD56}"/>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4A445D-3AAE-2106-3666-8652373B9F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544DC358-E390-2EC6-2105-E40D195A12BE}"/>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4F9B4FDD-8A69-FEC6-7C36-3787966FD902}"/>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Ultra Vires</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1E02BAB3-A89E-FF96-E6C1-83A8A22FEF7F}"/>
              </a:ext>
            </a:extLst>
          </p:cNvPr>
          <p:cNvPicPr>
            <a:picLocks noChangeAspect="1"/>
          </p:cNvPicPr>
          <p:nvPr/>
        </p:nvPicPr>
        <p:blipFill>
          <a:blip r:embed="rId4"/>
          <a:stretch>
            <a:fillRect/>
          </a:stretch>
        </p:blipFill>
        <p:spPr>
          <a:xfrm>
            <a:off x="10709822" y="6177913"/>
            <a:ext cx="1296264" cy="406505"/>
          </a:xfrm>
          <a:prstGeom prst="rect">
            <a:avLst/>
          </a:prstGeom>
        </p:spPr>
      </p:pic>
      <p:grpSp>
        <p:nvGrpSpPr>
          <p:cNvPr id="2" name="Group 24">
            <a:extLst>
              <a:ext uri="{FF2B5EF4-FFF2-40B4-BE49-F238E27FC236}">
                <a16:creationId xmlns:a16="http://schemas.microsoft.com/office/drawing/2014/main" id="{AEA901C0-BC1F-5306-63B1-0E049B8D5B47}"/>
              </a:ext>
            </a:extLst>
          </p:cNvPr>
          <p:cNvGrpSpPr/>
          <p:nvPr/>
        </p:nvGrpSpPr>
        <p:grpSpPr>
          <a:xfrm>
            <a:off x="696138" y="1088296"/>
            <a:ext cx="9823975" cy="5219907"/>
            <a:chOff x="0" y="0"/>
            <a:chExt cx="2671620" cy="1580934"/>
          </a:xfrm>
        </p:grpSpPr>
        <p:sp>
          <p:nvSpPr>
            <p:cNvPr id="3" name="Freeform 25">
              <a:extLst>
                <a:ext uri="{FF2B5EF4-FFF2-40B4-BE49-F238E27FC236}">
                  <a16:creationId xmlns:a16="http://schemas.microsoft.com/office/drawing/2014/main" id="{0041AE57-5447-C7BA-8A6D-0949DF9C6DC4}"/>
                </a:ext>
              </a:extLst>
            </p:cNvPr>
            <p:cNvSpPr/>
            <p:nvPr/>
          </p:nvSpPr>
          <p:spPr>
            <a:xfrm>
              <a:off x="0" y="0"/>
              <a:ext cx="2671620" cy="1580934"/>
            </a:xfrm>
            <a:custGeom>
              <a:avLst/>
              <a:gdLst/>
              <a:ahLst/>
              <a:cxnLst/>
              <a:rect l="l" t="t" r="r" b="b"/>
              <a:pathLst>
                <a:path w="2671620" h="1580934">
                  <a:moveTo>
                    <a:pt x="16028" y="0"/>
                  </a:moveTo>
                  <a:lnTo>
                    <a:pt x="2655592" y="0"/>
                  </a:lnTo>
                  <a:cubicBezTo>
                    <a:pt x="2659843" y="0"/>
                    <a:pt x="2663920" y="1689"/>
                    <a:pt x="2666925" y="4694"/>
                  </a:cubicBezTo>
                  <a:cubicBezTo>
                    <a:pt x="2669931" y="7700"/>
                    <a:pt x="2671620" y="11777"/>
                    <a:pt x="2671620" y="16028"/>
                  </a:cubicBezTo>
                  <a:lnTo>
                    <a:pt x="2671620" y="1564907"/>
                  </a:lnTo>
                  <a:cubicBezTo>
                    <a:pt x="2671620" y="1569157"/>
                    <a:pt x="2669931" y="1573234"/>
                    <a:pt x="2666925" y="1576240"/>
                  </a:cubicBezTo>
                  <a:cubicBezTo>
                    <a:pt x="2663920" y="1579246"/>
                    <a:pt x="2659843" y="1580934"/>
                    <a:pt x="2655592" y="1580934"/>
                  </a:cubicBezTo>
                  <a:lnTo>
                    <a:pt x="16028" y="1580934"/>
                  </a:lnTo>
                  <a:cubicBezTo>
                    <a:pt x="11777" y="1580934"/>
                    <a:pt x="7700" y="1579246"/>
                    <a:pt x="4694" y="1576240"/>
                  </a:cubicBezTo>
                  <a:cubicBezTo>
                    <a:pt x="1689" y="1573234"/>
                    <a:pt x="0" y="1569157"/>
                    <a:pt x="0" y="1564907"/>
                  </a:cubicBezTo>
                  <a:lnTo>
                    <a:pt x="0" y="16028"/>
                  </a:lnTo>
                  <a:cubicBezTo>
                    <a:pt x="0" y="11777"/>
                    <a:pt x="1689" y="7700"/>
                    <a:pt x="4694" y="4694"/>
                  </a:cubicBezTo>
                  <a:cubicBezTo>
                    <a:pt x="7700" y="1689"/>
                    <a:pt x="11777" y="0"/>
                    <a:pt x="16028" y="0"/>
                  </a:cubicBezTo>
                  <a:close/>
                </a:path>
              </a:pathLst>
            </a:custGeom>
            <a:solidFill>
              <a:srgbClr val="000000"/>
            </a:solidFill>
            <a:ln w="47625" cap="rnd">
              <a:solidFill>
                <a:srgbClr val="21EF80"/>
              </a:solidFill>
              <a:prstDash val="solid"/>
              <a:round/>
            </a:ln>
          </p:spPr>
          <p:txBody>
            <a:bodyPr/>
            <a:lstStyle/>
            <a:p>
              <a:endParaRPr lang="en-GB"/>
            </a:p>
          </p:txBody>
        </p:sp>
        <p:sp>
          <p:nvSpPr>
            <p:cNvPr id="5" name="TextBox 26">
              <a:extLst>
                <a:ext uri="{FF2B5EF4-FFF2-40B4-BE49-F238E27FC236}">
                  <a16:creationId xmlns:a16="http://schemas.microsoft.com/office/drawing/2014/main" id="{CD12D97B-BBA5-07B4-33A1-91F95AD13BF4}"/>
                </a:ext>
              </a:extLst>
            </p:cNvPr>
            <p:cNvSpPr txBox="1"/>
            <p:nvPr/>
          </p:nvSpPr>
          <p:spPr>
            <a:xfrm>
              <a:off x="0" y="-57150"/>
              <a:ext cx="2671620" cy="1638084"/>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sp>
        <p:nvSpPr>
          <p:cNvPr id="10" name="Freeform 27">
            <a:extLst>
              <a:ext uri="{FF2B5EF4-FFF2-40B4-BE49-F238E27FC236}">
                <a16:creationId xmlns:a16="http://schemas.microsoft.com/office/drawing/2014/main" id="{1D8C18F3-0D6E-47D8-4A95-4AFA49DEDE62}"/>
              </a:ext>
            </a:extLst>
          </p:cNvPr>
          <p:cNvSpPr/>
          <p:nvPr/>
        </p:nvSpPr>
        <p:spPr>
          <a:xfrm flipH="1">
            <a:off x="774019" y="1342667"/>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TextBox 28">
            <a:extLst>
              <a:ext uri="{FF2B5EF4-FFF2-40B4-BE49-F238E27FC236}">
                <a16:creationId xmlns:a16="http://schemas.microsoft.com/office/drawing/2014/main" id="{C45AF523-1560-C90B-860A-E1A1F3BAAC3F}"/>
              </a:ext>
            </a:extLst>
          </p:cNvPr>
          <p:cNvSpPr txBox="1"/>
          <p:nvPr/>
        </p:nvSpPr>
        <p:spPr>
          <a:xfrm>
            <a:off x="1278248" y="1199799"/>
            <a:ext cx="9234709" cy="834390"/>
          </a:xfrm>
          <a:prstGeom prst="rect">
            <a:avLst/>
          </a:prstGeom>
        </p:spPr>
        <p:txBody>
          <a:bodyPr lIns="0" tIns="0" rIns="0" bIns="0" rtlCol="0" anchor="t">
            <a:spAutoFit/>
          </a:bodyPr>
          <a:lstStyle/>
          <a:p>
            <a:pPr algn="l">
              <a:lnSpc>
                <a:spcPts val="3360"/>
              </a:lnSpc>
            </a:pPr>
            <a:r>
              <a:rPr lang="en-US" sz="2400" dirty="0">
                <a:solidFill>
                  <a:srgbClr val="FFFFFF"/>
                </a:solidFill>
                <a:latin typeface="Disket Mono"/>
                <a:ea typeface="Disket Mono"/>
                <a:cs typeface="Disket Mono"/>
                <a:sym typeface="Disket Mono"/>
              </a:rPr>
              <a:t>Clubs and societies are at a high risk of contravening UV...</a:t>
            </a:r>
          </a:p>
        </p:txBody>
      </p:sp>
      <p:sp>
        <p:nvSpPr>
          <p:cNvPr id="17" name="Freeform 30">
            <a:extLst>
              <a:ext uri="{FF2B5EF4-FFF2-40B4-BE49-F238E27FC236}">
                <a16:creationId xmlns:a16="http://schemas.microsoft.com/office/drawing/2014/main" id="{E7F79AEA-5D49-4F85-E217-4739EEB12942}"/>
              </a:ext>
            </a:extLst>
          </p:cNvPr>
          <p:cNvSpPr/>
          <p:nvPr/>
        </p:nvSpPr>
        <p:spPr>
          <a:xfrm flipH="1">
            <a:off x="831279" y="2139040"/>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TextBox 31">
            <a:extLst>
              <a:ext uri="{FF2B5EF4-FFF2-40B4-BE49-F238E27FC236}">
                <a16:creationId xmlns:a16="http://schemas.microsoft.com/office/drawing/2014/main" id="{F02CEC90-B058-B27B-6C61-237CB16AF437}"/>
              </a:ext>
            </a:extLst>
          </p:cNvPr>
          <p:cNvSpPr txBox="1"/>
          <p:nvPr/>
        </p:nvSpPr>
        <p:spPr>
          <a:xfrm>
            <a:off x="1335508" y="1977137"/>
            <a:ext cx="8992851" cy="4677947"/>
          </a:xfrm>
          <a:prstGeom prst="rect">
            <a:avLst/>
          </a:prstGeom>
        </p:spPr>
        <p:txBody>
          <a:bodyPr lIns="0" tIns="0" rIns="0" bIns="0" rtlCol="0" anchor="t">
            <a:spAutoFit/>
          </a:bodyPr>
          <a:lstStyle/>
          <a:p>
            <a:pPr algn="l">
              <a:lnSpc>
                <a:spcPct val="150000"/>
              </a:lnSpc>
            </a:pPr>
            <a:r>
              <a:rPr lang="en-US" sz="1900" dirty="0">
                <a:solidFill>
                  <a:srgbClr val="FFFFFF"/>
                </a:solidFill>
                <a:latin typeface="Garet"/>
                <a:ea typeface="Garet"/>
                <a:cs typeface="Garet"/>
                <a:sym typeface="Garet"/>
              </a:rPr>
              <a:t>All fundraising events should be </a:t>
            </a:r>
            <a:r>
              <a:rPr lang="en-US" sz="1900" dirty="0" err="1">
                <a:solidFill>
                  <a:srgbClr val="FFFFFF"/>
                </a:solidFill>
                <a:latin typeface="Garet"/>
                <a:ea typeface="Garet"/>
                <a:cs typeface="Garet"/>
                <a:sym typeface="Garet"/>
              </a:rPr>
              <a:t>organised</a:t>
            </a:r>
            <a:r>
              <a:rPr lang="en-US" sz="1900" dirty="0">
                <a:solidFill>
                  <a:srgbClr val="FFFFFF"/>
                </a:solidFill>
                <a:latin typeface="Garet"/>
                <a:ea typeface="Garet"/>
                <a:cs typeface="Garet"/>
                <a:sym typeface="Garet"/>
              </a:rPr>
              <a:t> </a:t>
            </a:r>
            <a:r>
              <a:rPr lang="en-US" sz="1900" dirty="0">
                <a:solidFill>
                  <a:srgbClr val="1A3668"/>
                </a:solidFill>
                <a:highlight>
                  <a:srgbClr val="FBDF05"/>
                </a:highlight>
                <a:latin typeface="Garet"/>
                <a:ea typeface="Garet"/>
                <a:cs typeface="Garet"/>
                <a:sym typeface="Garet"/>
              </a:rPr>
              <a:t>by students for students.</a:t>
            </a:r>
          </a:p>
          <a:p>
            <a:pPr algn="l">
              <a:lnSpc>
                <a:spcPct val="150000"/>
              </a:lnSpc>
            </a:pPr>
            <a:r>
              <a:rPr lang="en-US" sz="1900" dirty="0">
                <a:solidFill>
                  <a:srgbClr val="FFFFFF"/>
                </a:solidFill>
                <a:latin typeface="Garet"/>
                <a:ea typeface="Garet"/>
                <a:cs typeface="Garet"/>
                <a:sym typeface="Garet"/>
              </a:rPr>
              <a:t>Advance decisions with </a:t>
            </a:r>
            <a:r>
              <a:rPr lang="en-US" sz="1900" dirty="0">
                <a:solidFill>
                  <a:srgbClr val="1A3668"/>
                </a:solidFill>
                <a:highlight>
                  <a:srgbClr val="FBDF05"/>
                </a:highlight>
                <a:latin typeface="Garet"/>
                <a:ea typeface="Garet"/>
                <a:cs typeface="Garet"/>
                <a:sym typeface="Garet"/>
              </a:rPr>
              <a:t>clear allocation of money.</a:t>
            </a:r>
          </a:p>
          <a:p>
            <a:pPr algn="l">
              <a:lnSpc>
                <a:spcPct val="150000"/>
              </a:lnSpc>
            </a:pPr>
            <a:r>
              <a:rPr lang="en-US" sz="1900" dirty="0">
                <a:solidFill>
                  <a:srgbClr val="FFFFFF"/>
                </a:solidFill>
                <a:latin typeface="Garet"/>
                <a:ea typeface="Garet"/>
                <a:cs typeface="Garet"/>
                <a:sym typeface="Garet"/>
              </a:rPr>
              <a:t>Fundraising for other charities should clearly </a:t>
            </a:r>
            <a:r>
              <a:rPr lang="en-US" sz="1900" dirty="0">
                <a:solidFill>
                  <a:srgbClr val="1A3668"/>
                </a:solidFill>
                <a:highlight>
                  <a:srgbClr val="FBDF05"/>
                </a:highlight>
                <a:latin typeface="Garet"/>
                <a:ea typeface="Garet"/>
                <a:cs typeface="Garet"/>
                <a:sym typeface="Garet"/>
              </a:rPr>
              <a:t>state the beneficiary </a:t>
            </a:r>
            <a:r>
              <a:rPr lang="en-US" sz="1900" dirty="0">
                <a:solidFill>
                  <a:srgbClr val="FFFFFF"/>
                </a:solidFill>
                <a:latin typeface="Garet"/>
                <a:ea typeface="Garet"/>
                <a:cs typeface="Garet"/>
                <a:sym typeface="Garet"/>
              </a:rPr>
              <a:t>(the targeted charity).</a:t>
            </a:r>
          </a:p>
          <a:p>
            <a:pPr algn="l">
              <a:lnSpc>
                <a:spcPct val="150000"/>
              </a:lnSpc>
            </a:pPr>
            <a:r>
              <a:rPr lang="en-US" sz="1900" dirty="0">
                <a:solidFill>
                  <a:srgbClr val="FFFFFF"/>
                </a:solidFill>
                <a:latin typeface="Garet"/>
                <a:ea typeface="Garet"/>
                <a:cs typeface="Garet"/>
                <a:sym typeface="Garet"/>
              </a:rPr>
              <a:t>SU grant funding </a:t>
            </a:r>
            <a:r>
              <a:rPr lang="en-US" sz="1900" dirty="0">
                <a:solidFill>
                  <a:srgbClr val="1A3668"/>
                </a:solidFill>
                <a:highlight>
                  <a:srgbClr val="FBDF05"/>
                </a:highlight>
                <a:latin typeface="Garet"/>
                <a:ea typeface="Garet"/>
                <a:cs typeface="Garet"/>
                <a:sym typeface="Garet"/>
              </a:rPr>
              <a:t>cannot be transferred </a:t>
            </a:r>
            <a:r>
              <a:rPr lang="en-US" sz="1900" dirty="0">
                <a:solidFill>
                  <a:srgbClr val="FFFFFF"/>
                </a:solidFill>
                <a:latin typeface="Garet"/>
                <a:ea typeface="Garet"/>
                <a:cs typeface="Garet"/>
                <a:sym typeface="Garet"/>
              </a:rPr>
              <a:t>to other charities.</a:t>
            </a:r>
          </a:p>
          <a:p>
            <a:pPr algn="l">
              <a:lnSpc>
                <a:spcPct val="150000"/>
              </a:lnSpc>
            </a:pPr>
            <a:r>
              <a:rPr lang="en-US" sz="1900" dirty="0">
                <a:solidFill>
                  <a:srgbClr val="FFFFFF"/>
                </a:solidFill>
                <a:latin typeface="Garet"/>
                <a:ea typeface="Garet"/>
                <a:cs typeface="Garet"/>
                <a:sym typeface="Garet"/>
              </a:rPr>
              <a:t>SU’s and students shouldn’t </a:t>
            </a:r>
            <a:r>
              <a:rPr lang="en-US" sz="1900" dirty="0">
                <a:solidFill>
                  <a:srgbClr val="1A3668"/>
                </a:solidFill>
                <a:highlight>
                  <a:srgbClr val="FBDF05"/>
                </a:highlight>
                <a:latin typeface="Garet"/>
                <a:ea typeface="Garet"/>
                <a:cs typeface="Garet"/>
                <a:sym typeface="Garet"/>
              </a:rPr>
              <a:t>underwrite RAG/fundraising losses</a:t>
            </a:r>
            <a:r>
              <a:rPr lang="en-US" sz="1900" dirty="0">
                <a:solidFill>
                  <a:srgbClr val="FFFFFF"/>
                </a:solidFill>
                <a:latin typeface="Garet"/>
                <a:ea typeface="Garet"/>
                <a:cs typeface="Garet"/>
                <a:sym typeface="Garet"/>
              </a:rPr>
              <a:t>.</a:t>
            </a:r>
          </a:p>
          <a:p>
            <a:pPr algn="l">
              <a:lnSpc>
                <a:spcPct val="150000"/>
              </a:lnSpc>
            </a:pPr>
            <a:r>
              <a:rPr lang="en-US" sz="1900" dirty="0">
                <a:solidFill>
                  <a:srgbClr val="FFFFFF"/>
                </a:solidFill>
                <a:latin typeface="Garet"/>
                <a:ea typeface="Garet"/>
                <a:cs typeface="Garet"/>
                <a:sym typeface="Garet"/>
              </a:rPr>
              <a:t>Clubs and societies cannot use </a:t>
            </a:r>
            <a:r>
              <a:rPr lang="en-US" sz="1900" dirty="0">
                <a:solidFill>
                  <a:srgbClr val="1A3668"/>
                </a:solidFill>
                <a:highlight>
                  <a:srgbClr val="FBDF05"/>
                </a:highlight>
                <a:latin typeface="Garet"/>
                <a:ea typeface="Garet"/>
                <a:cs typeface="Garet"/>
                <a:sym typeface="Garet"/>
              </a:rPr>
              <a:t>membership funds </a:t>
            </a:r>
            <a:r>
              <a:rPr lang="en-US" sz="1900" dirty="0">
                <a:solidFill>
                  <a:srgbClr val="FFFFFF"/>
                </a:solidFill>
                <a:latin typeface="Garet"/>
                <a:ea typeface="Garet"/>
                <a:cs typeface="Garet"/>
                <a:sym typeface="Garet"/>
              </a:rPr>
              <a:t>and leftover monies to </a:t>
            </a:r>
            <a:r>
              <a:rPr lang="en-US" sz="1900" dirty="0">
                <a:solidFill>
                  <a:srgbClr val="1A3668"/>
                </a:solidFill>
                <a:highlight>
                  <a:srgbClr val="FBDF05"/>
                </a:highlight>
                <a:latin typeface="Garet"/>
                <a:ea typeface="Garet"/>
                <a:cs typeface="Garet"/>
                <a:sym typeface="Garet"/>
              </a:rPr>
              <a:t>donate to external charities.</a:t>
            </a:r>
          </a:p>
          <a:p>
            <a:pPr algn="l">
              <a:lnSpc>
                <a:spcPct val="150000"/>
              </a:lnSpc>
            </a:pPr>
            <a:endParaRPr lang="en-US" sz="1900" dirty="0">
              <a:solidFill>
                <a:srgbClr val="1A3668"/>
              </a:solidFill>
              <a:highlight>
                <a:srgbClr val="FBDF05"/>
              </a:highlight>
              <a:latin typeface="Garet"/>
              <a:ea typeface="Garet"/>
              <a:cs typeface="Garet"/>
              <a:sym typeface="Garet"/>
            </a:endParaRPr>
          </a:p>
          <a:p>
            <a:pPr algn="l">
              <a:lnSpc>
                <a:spcPct val="150000"/>
              </a:lnSpc>
            </a:pPr>
            <a:r>
              <a:rPr lang="en-US" b="1" dirty="0">
                <a:solidFill>
                  <a:srgbClr val="FBDF05"/>
                </a:solidFill>
                <a:latin typeface="Garet"/>
                <a:ea typeface="Garet"/>
                <a:cs typeface="Garet"/>
                <a:sym typeface="Garet"/>
              </a:rPr>
              <a:t>We will go more in-depth in my next session: </a:t>
            </a:r>
            <a:r>
              <a:rPr lang="en-US" b="1" u="sng" dirty="0">
                <a:solidFill>
                  <a:srgbClr val="FBDF05"/>
                </a:solidFill>
                <a:latin typeface="Garet"/>
                <a:ea typeface="Garet"/>
                <a:cs typeface="Garet"/>
                <a:sym typeface="Garet"/>
              </a:rPr>
              <a:t>Planning Activities and Fundraising </a:t>
            </a:r>
          </a:p>
          <a:p>
            <a:pPr algn="l">
              <a:lnSpc>
                <a:spcPts val="2660"/>
              </a:lnSpc>
            </a:pPr>
            <a:endParaRPr lang="en-US" sz="1900" dirty="0">
              <a:solidFill>
                <a:schemeClr val="bg1"/>
              </a:solidFill>
              <a:latin typeface="Garet"/>
              <a:ea typeface="Garet"/>
              <a:cs typeface="Garet"/>
              <a:sym typeface="Garet"/>
            </a:endParaRPr>
          </a:p>
        </p:txBody>
      </p:sp>
      <p:sp>
        <p:nvSpPr>
          <p:cNvPr id="19" name="Freeform 33">
            <a:extLst>
              <a:ext uri="{FF2B5EF4-FFF2-40B4-BE49-F238E27FC236}">
                <a16:creationId xmlns:a16="http://schemas.microsoft.com/office/drawing/2014/main" id="{C4F7C26E-6431-0049-936B-02AD5AAD6BAE}"/>
              </a:ext>
            </a:extLst>
          </p:cNvPr>
          <p:cNvSpPr/>
          <p:nvPr/>
        </p:nvSpPr>
        <p:spPr>
          <a:xfrm flipH="1">
            <a:off x="818747" y="2605833"/>
            <a:ext cx="268028" cy="249997"/>
          </a:xfrm>
          <a:custGeom>
            <a:avLst/>
            <a:gdLst/>
            <a:ahLst/>
            <a:cxnLst/>
            <a:rect l="l" t="t" r="r" b="b"/>
            <a:pathLst>
              <a:path w="268028" h="249997">
                <a:moveTo>
                  <a:pt x="268028" y="0"/>
                </a:moveTo>
                <a:lnTo>
                  <a:pt x="0" y="0"/>
                </a:lnTo>
                <a:lnTo>
                  <a:pt x="0" y="249998"/>
                </a:lnTo>
                <a:lnTo>
                  <a:pt x="268028" y="249998"/>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0" name="Freeform 35">
            <a:extLst>
              <a:ext uri="{FF2B5EF4-FFF2-40B4-BE49-F238E27FC236}">
                <a16:creationId xmlns:a16="http://schemas.microsoft.com/office/drawing/2014/main" id="{E9285FA7-F6BE-4197-1739-895509D9B69C}"/>
              </a:ext>
            </a:extLst>
          </p:cNvPr>
          <p:cNvSpPr/>
          <p:nvPr/>
        </p:nvSpPr>
        <p:spPr>
          <a:xfrm flipH="1">
            <a:off x="833844" y="3019992"/>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2" name="Freeform 35">
            <a:extLst>
              <a:ext uri="{FF2B5EF4-FFF2-40B4-BE49-F238E27FC236}">
                <a16:creationId xmlns:a16="http://schemas.microsoft.com/office/drawing/2014/main" id="{E4494E08-1466-231D-131E-638D12275C6C}"/>
              </a:ext>
            </a:extLst>
          </p:cNvPr>
          <p:cNvSpPr/>
          <p:nvPr/>
        </p:nvSpPr>
        <p:spPr>
          <a:xfrm flipH="1">
            <a:off x="840313" y="3889071"/>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3" name="Freeform 35">
            <a:extLst>
              <a:ext uri="{FF2B5EF4-FFF2-40B4-BE49-F238E27FC236}">
                <a16:creationId xmlns:a16="http://schemas.microsoft.com/office/drawing/2014/main" id="{25E3572E-8F81-FF10-25CB-FA158A774FF5}"/>
              </a:ext>
            </a:extLst>
          </p:cNvPr>
          <p:cNvSpPr/>
          <p:nvPr/>
        </p:nvSpPr>
        <p:spPr>
          <a:xfrm flipH="1">
            <a:off x="860403" y="4319749"/>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4" name="Freeform 35">
            <a:extLst>
              <a:ext uri="{FF2B5EF4-FFF2-40B4-BE49-F238E27FC236}">
                <a16:creationId xmlns:a16="http://schemas.microsoft.com/office/drawing/2014/main" id="{EC675A2F-B070-F002-7CBE-1EB4D051C5C5}"/>
              </a:ext>
            </a:extLst>
          </p:cNvPr>
          <p:cNvSpPr/>
          <p:nvPr/>
        </p:nvSpPr>
        <p:spPr>
          <a:xfrm flipH="1">
            <a:off x="860403" y="4758150"/>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Tree>
    <p:extLst>
      <p:ext uri="{BB962C8B-B14F-4D97-AF65-F5344CB8AC3E}">
        <p14:creationId xmlns:p14="http://schemas.microsoft.com/office/powerpoint/2010/main" val="391028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2D56-0DFD-D2B8-AEA9-31DD4BAE4B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F13C6B-ADF9-CD57-9AE5-659836B49359}"/>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36DF405-F0C9-F7B8-1C77-21F1504061A5}"/>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3F586A5A-7A10-7E68-7E75-5CDEB86A1A21}"/>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59BCB4DD-6BA2-B3D1-2323-104977A24C8B}"/>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C067068-B6D4-42F1-7FC0-E6DF942B1BB5}"/>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F09423D4-4701-B7A8-293D-5C9E75BBC9B2}"/>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C7D62A5-E1BF-DE4D-2F07-5F084715FC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03F147F9-A45F-7EF1-80A0-9F45BE0EB47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BC4EE04A-3A1D-4B11-0B4D-06D3A515730B}"/>
              </a:ext>
            </a:extLst>
          </p:cNvPr>
          <p:cNvSpPr txBox="1"/>
          <p:nvPr/>
        </p:nvSpPr>
        <p:spPr>
          <a:xfrm>
            <a:off x="1082435" y="1198991"/>
            <a:ext cx="765863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2060"/>
                </a:solidFill>
                <a:ea typeface="+mn-lt"/>
                <a:cs typeface="+mn-lt"/>
              </a:rPr>
              <a:t>How HASU Student Group Finances Work</a:t>
            </a:r>
            <a:endParaRPr lang="en-US" sz="3200" dirty="0"/>
          </a:p>
        </p:txBody>
      </p:sp>
      <p:sp>
        <p:nvSpPr>
          <p:cNvPr id="6" name="TextBox 5">
            <a:extLst>
              <a:ext uri="{FF2B5EF4-FFF2-40B4-BE49-F238E27FC236}">
                <a16:creationId xmlns:a16="http://schemas.microsoft.com/office/drawing/2014/main" id="{9CC08452-C344-0569-EA6E-FAD2BA92BFD2}"/>
              </a:ext>
            </a:extLst>
          </p:cNvPr>
          <p:cNvSpPr txBox="1"/>
          <p:nvPr/>
        </p:nvSpPr>
        <p:spPr>
          <a:xfrm>
            <a:off x="1937514" y="4336973"/>
            <a:ext cx="62603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latin typeface="Calibri"/>
                <a:ea typeface="+mn-lt"/>
                <a:cs typeface="Calibri"/>
              </a:rPr>
              <a:t>Let’s get into how this is put into practice!</a:t>
            </a: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7A90C959-E631-BE72-5A46-C60B5E2DC3FD}"/>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0A6E94F5-8AF6-CB56-C889-AE91BBE306A3}"/>
              </a:ext>
            </a:extLst>
          </p:cNvPr>
          <p:cNvCxnSpPr/>
          <p:nvPr/>
        </p:nvCxnSpPr>
        <p:spPr>
          <a:xfrm flipV="1">
            <a:off x="1937514" y="3914322"/>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7974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Accessing Club/Soc Funds</a:t>
            </a:r>
            <a:endParaRPr lang="en-US" dirty="0"/>
          </a:p>
        </p:txBody>
      </p:sp>
      <p:sp>
        <p:nvSpPr>
          <p:cNvPr id="6" name="TextBox 5">
            <a:extLst>
              <a:ext uri="{FF2B5EF4-FFF2-40B4-BE49-F238E27FC236}">
                <a16:creationId xmlns:a16="http://schemas.microsoft.com/office/drawing/2014/main" id="{418A5D0A-471F-657D-DD1F-20BE6C569258}"/>
              </a:ext>
            </a:extLst>
          </p:cNvPr>
          <p:cNvSpPr txBox="1"/>
          <p:nvPr/>
        </p:nvSpPr>
        <p:spPr>
          <a:xfrm>
            <a:off x="660914" y="1460832"/>
            <a:ext cx="897495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2060"/>
                </a:solidFill>
                <a:latin typeface="Calibri"/>
                <a:ea typeface="+mn-lt"/>
                <a:cs typeface="+mn-lt"/>
              </a:rPr>
              <a:t>NOT a bank account – you cannot withdraw funds or access them directly</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Unique Nominal codes</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We are cashless</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Online Purchase Orders (PO’s) and Expense forms</a:t>
            </a:r>
          </a:p>
          <a:p>
            <a:pPr marL="800100" lvl="1" indent="-342900">
              <a:buFont typeface="Wingdings" panose="05000000000000000000" pitchFamily="2" charset="2"/>
              <a:buChar char="Ø"/>
            </a:pPr>
            <a:r>
              <a:rPr lang="en-US" sz="2400" dirty="0">
                <a:solidFill>
                  <a:srgbClr val="002060"/>
                </a:solidFill>
                <a:latin typeface="Calibri"/>
                <a:ea typeface="+mn-lt"/>
                <a:cs typeface="Calibri"/>
              </a:rPr>
              <a:t>Activities can buy items and charge to the society</a:t>
            </a:r>
          </a:p>
          <a:p>
            <a:pPr marL="800100" lvl="1" indent="-342900">
              <a:buFont typeface="Wingdings" panose="05000000000000000000" pitchFamily="2" charset="2"/>
              <a:buChar char="Ø"/>
            </a:pPr>
            <a:r>
              <a:rPr lang="en-US" sz="2400" dirty="0">
                <a:solidFill>
                  <a:srgbClr val="002060"/>
                </a:solidFill>
                <a:latin typeface="Calibri"/>
                <a:ea typeface="+mn-lt"/>
                <a:cs typeface="Calibri"/>
              </a:rPr>
              <a:t>You can buy items yourself and request reimbursement - Expense forms </a:t>
            </a:r>
            <a:r>
              <a:rPr lang="en-US" sz="2400" b="1" dirty="0">
                <a:solidFill>
                  <a:srgbClr val="002060"/>
                </a:solidFill>
                <a:latin typeface="Calibri"/>
                <a:ea typeface="+mn-lt"/>
                <a:cs typeface="Calibri"/>
              </a:rPr>
              <a:t>(up to £150)</a:t>
            </a:r>
            <a:endParaRPr lang="en-US"/>
          </a:p>
          <a:p>
            <a:pPr marL="800100" lvl="1" indent="-342900">
              <a:buFont typeface="Wingdings" panose="05000000000000000000" pitchFamily="2" charset="2"/>
              <a:buChar char="Ø"/>
            </a:pPr>
            <a:r>
              <a:rPr lang="en-US" sz="2400" dirty="0">
                <a:solidFill>
                  <a:srgbClr val="002060"/>
                </a:solidFill>
                <a:latin typeface="Calibri"/>
                <a:ea typeface="+mn-lt"/>
                <a:cs typeface="Calibri"/>
              </a:rPr>
              <a:t>Purchase Orders (coming up)</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2" name="Rectangle 1">
            <a:extLst>
              <a:ext uri="{FF2B5EF4-FFF2-40B4-BE49-F238E27FC236}">
                <a16:creationId xmlns:a16="http://schemas.microsoft.com/office/drawing/2014/main" id="{9B960A9A-632E-FBBC-D38C-539A37628734}"/>
              </a:ext>
            </a:extLst>
          </p:cNvPr>
          <p:cNvSpPr/>
          <p:nvPr/>
        </p:nvSpPr>
        <p:spPr>
          <a:xfrm>
            <a:off x="7823200" y="2387366"/>
            <a:ext cx="4261815" cy="15327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Please go through Activities first! </a:t>
            </a:r>
            <a:r>
              <a:rPr lang="en-GB" sz="2400" b="1" dirty="0"/>
              <a:t>We don’t want you out of pocket!</a:t>
            </a:r>
          </a:p>
        </p:txBody>
      </p:sp>
    </p:spTree>
    <p:extLst>
      <p:ext uri="{BB962C8B-B14F-4D97-AF65-F5344CB8AC3E}">
        <p14:creationId xmlns:p14="http://schemas.microsoft.com/office/powerpoint/2010/main" val="3964117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A5A84-4F96-A057-12D4-907551E7313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7BDBDF-5A45-6D5D-B648-100C7CF35BED}"/>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E53AE35-355F-703C-DE39-6E9F470E4CED}"/>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E8F7CD3C-FF57-B898-C339-516E558D6CD5}"/>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4A11A333-159E-FFEF-4CAB-4C8058CCE3F8}"/>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DAB1455-8791-D30C-E139-CF5629BE3755}"/>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D18EDA59-5D72-EACF-7DB0-25241CAF9EBD}"/>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96C3225-43A9-0454-107A-EE9EDDA10D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DDC7D869-6D23-7DD6-0AC8-584BF3246C41}"/>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F1280F6C-6EE4-04AF-CCCC-A3D1B4804DCA}"/>
              </a:ext>
            </a:extLst>
          </p:cNvPr>
          <p:cNvSpPr txBox="1"/>
          <p:nvPr/>
        </p:nvSpPr>
        <p:spPr>
          <a:xfrm>
            <a:off x="847355" y="2224292"/>
            <a:ext cx="76586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2060"/>
                </a:solidFill>
                <a:ea typeface="+mn-lt"/>
                <a:cs typeface="+mn-lt"/>
              </a:rPr>
              <a:t>What you can buy…</a:t>
            </a:r>
            <a:endParaRPr lang="en-US" sz="3200" dirty="0"/>
          </a:p>
        </p:txBody>
      </p:sp>
      <p:sp>
        <p:nvSpPr>
          <p:cNvPr id="6" name="TextBox 5">
            <a:extLst>
              <a:ext uri="{FF2B5EF4-FFF2-40B4-BE49-F238E27FC236}">
                <a16:creationId xmlns:a16="http://schemas.microsoft.com/office/drawing/2014/main" id="{9B705C25-85DE-06FC-D6DD-58D7F800C726}"/>
              </a:ext>
            </a:extLst>
          </p:cNvPr>
          <p:cNvSpPr txBox="1"/>
          <p:nvPr/>
        </p:nvSpPr>
        <p:spPr>
          <a:xfrm>
            <a:off x="1937514" y="4336973"/>
            <a:ext cx="62603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1D1B6964-B6E5-22EE-393C-5879A197C878}"/>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534933C9-3A7C-8563-50BE-D5F6B4E25277}"/>
              </a:ext>
            </a:extLst>
          </p:cNvPr>
          <p:cNvCxnSpPr/>
          <p:nvPr/>
        </p:nvCxnSpPr>
        <p:spPr>
          <a:xfrm flipV="1">
            <a:off x="1937514" y="3914322"/>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393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2045-E647-9315-6371-EEC6B865B62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A933CD-5587-07D4-9CC7-5CBE294D679A}"/>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FE050D15-B062-F407-8DB5-7858185A0820}"/>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EC3157BD-662D-D0F9-1209-F9D451A69A1C}"/>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AF754530-57EF-BCDD-DCE9-1244D348AE97}"/>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D95A19A8-1C3E-6D58-F9B5-BACDE82BE525}"/>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F311E241-CDEC-13E6-97FE-1410D0A0047B}"/>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60215C6-05E5-F6BF-4926-CFA3EF7A28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15BD9BB3-6F49-08AC-2593-C317EA1DBB28}"/>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05A23D1A-DC99-2988-BB43-246369BADE30}"/>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What can you buy?</a:t>
            </a:r>
            <a:endParaRPr lang="en-US" dirty="0"/>
          </a:p>
        </p:txBody>
      </p:sp>
      <p:sp>
        <p:nvSpPr>
          <p:cNvPr id="6" name="TextBox 5">
            <a:extLst>
              <a:ext uri="{FF2B5EF4-FFF2-40B4-BE49-F238E27FC236}">
                <a16:creationId xmlns:a16="http://schemas.microsoft.com/office/drawing/2014/main" id="{E1002DBB-4871-8961-6272-93EC9D9B4107}"/>
              </a:ext>
            </a:extLst>
          </p:cNvPr>
          <p:cNvSpPr txBox="1"/>
          <p:nvPr/>
        </p:nvSpPr>
        <p:spPr>
          <a:xfrm>
            <a:off x="963295" y="1460832"/>
            <a:ext cx="980481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2060"/>
                </a:solidFill>
                <a:latin typeface="Calibri"/>
                <a:ea typeface="+mn-lt"/>
                <a:cs typeface="Calibri"/>
              </a:rPr>
              <a:t>Restrictions on where funds can be spent</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Purchases need to benefit all members</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What about the following items?</a:t>
            </a:r>
          </a:p>
          <a:p>
            <a:pPr marL="342900" indent="-342900">
              <a:buFont typeface="Arial"/>
              <a:buChar char="•"/>
            </a:pPr>
            <a:endParaRPr lang="en-US" sz="2400" dirty="0">
              <a:solidFill>
                <a:srgbClr val="002060"/>
              </a:solidFill>
              <a:latin typeface="Calibri"/>
              <a:ea typeface="+mn-lt"/>
              <a:cs typeface="Calibri"/>
            </a:endParaRPr>
          </a:p>
          <a:p>
            <a:pPr marL="1257300" lvl="2" indent="-342900">
              <a:buFont typeface="Wingdings" panose="05000000000000000000" pitchFamily="2" charset="2"/>
              <a:buChar char="Ø"/>
            </a:pPr>
            <a:r>
              <a:rPr lang="en-US" sz="2400" dirty="0">
                <a:solidFill>
                  <a:srgbClr val="002060"/>
                </a:solidFill>
                <a:latin typeface="Calibri"/>
                <a:ea typeface="+mn-lt"/>
                <a:cs typeface="Calibri"/>
              </a:rPr>
              <a:t>Money behind the bar for socials drinks?</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Sunglasses for members?</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Sports kits for 1</a:t>
            </a:r>
            <a:r>
              <a:rPr lang="en-US" sz="2400" baseline="30000" dirty="0">
                <a:solidFill>
                  <a:srgbClr val="002060"/>
                </a:solidFill>
                <a:latin typeface="Calibri"/>
                <a:ea typeface="+mn-lt"/>
                <a:cs typeface="Calibri"/>
              </a:rPr>
              <a:t>st</a:t>
            </a:r>
            <a:r>
              <a:rPr lang="en-US" sz="2400" dirty="0">
                <a:solidFill>
                  <a:srgbClr val="002060"/>
                </a:solidFill>
                <a:latin typeface="Calibri"/>
                <a:ea typeface="+mn-lt"/>
                <a:cs typeface="Calibri"/>
              </a:rPr>
              <a:t> team?</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Painting supplies for society activity?</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Donating leftover income from a Dinner Dance?</a:t>
            </a:r>
          </a:p>
          <a:p>
            <a:pPr marL="1257300" lvl="2" indent="-342900">
              <a:buFont typeface="Wingdings" panose="05000000000000000000" pitchFamily="2" charset="2"/>
              <a:buChar char="Ø"/>
            </a:pPr>
            <a:endParaRPr lang="en-US" sz="2400" dirty="0">
              <a:solidFill>
                <a:srgbClr val="002060"/>
              </a:solidFill>
              <a:latin typeface="Calibri"/>
              <a:ea typeface="+mn-lt"/>
              <a:cs typeface="Calibri"/>
            </a:endParaRPr>
          </a:p>
          <a:p>
            <a:pPr lvl="2"/>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06B36DF6-13D6-6132-FEC5-191340790117}"/>
              </a:ext>
            </a:extLst>
          </p:cNvPr>
          <p:cNvPicPr>
            <a:picLocks noChangeAspect="1"/>
          </p:cNvPicPr>
          <p:nvPr/>
        </p:nvPicPr>
        <p:blipFill>
          <a:blip r:embed="rId4"/>
          <a:stretch>
            <a:fillRect/>
          </a:stretch>
        </p:blipFill>
        <p:spPr>
          <a:xfrm>
            <a:off x="10064386" y="5835830"/>
            <a:ext cx="1919122" cy="601832"/>
          </a:xfrm>
          <a:prstGeom prst="rect">
            <a:avLst/>
          </a:prstGeom>
        </p:spPr>
      </p:pic>
    </p:spTree>
    <p:extLst>
      <p:ext uri="{BB962C8B-B14F-4D97-AF65-F5344CB8AC3E}">
        <p14:creationId xmlns:p14="http://schemas.microsoft.com/office/powerpoint/2010/main" val="4001382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1415-803E-18FB-7C8E-A1FBF32DF3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6E0676C-BED2-C019-800C-D870DD14DED6}"/>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885DF00-2BD9-5105-6331-17E83F68259D}"/>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254032F2-C751-D6AF-847D-55F3AC3E86C8}"/>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ABCB493F-94B0-9CAD-6070-3B6B0190D66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5F6B47E-3E18-D5D8-FE59-6947F0450D7C}"/>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D3177919-66D8-460A-3177-5947F9D375B5}"/>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180F013-3BD2-E90A-9826-27905316C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2DBA4007-DE23-36E1-CCA7-FCDF8C954293}"/>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0A94255E-3594-B885-1EBD-336D51EC0EBD}"/>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What can you buy?</a:t>
            </a:r>
            <a:endParaRPr lang="en-US" dirty="0"/>
          </a:p>
        </p:txBody>
      </p:sp>
      <p:sp>
        <p:nvSpPr>
          <p:cNvPr id="6" name="TextBox 5">
            <a:extLst>
              <a:ext uri="{FF2B5EF4-FFF2-40B4-BE49-F238E27FC236}">
                <a16:creationId xmlns:a16="http://schemas.microsoft.com/office/drawing/2014/main" id="{FD336835-991E-4BC7-0456-3672A326DD31}"/>
              </a:ext>
            </a:extLst>
          </p:cNvPr>
          <p:cNvSpPr txBox="1"/>
          <p:nvPr/>
        </p:nvSpPr>
        <p:spPr>
          <a:xfrm>
            <a:off x="647203" y="1088295"/>
            <a:ext cx="965063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panose="05000000000000000000" pitchFamily="2" charset="2"/>
              <a:buChar char="Ø"/>
            </a:pPr>
            <a:r>
              <a:rPr lang="en-US" sz="2400" dirty="0">
                <a:solidFill>
                  <a:srgbClr val="002060"/>
                </a:solidFill>
                <a:latin typeface="Calibri"/>
                <a:ea typeface="+mn-lt"/>
                <a:cs typeface="Calibri"/>
              </a:rPr>
              <a:t>Money behind the bar for socials drinks?</a:t>
            </a:r>
          </a:p>
          <a:p>
            <a:pPr marL="800100" lvl="1" indent="-342900">
              <a:buFont typeface="Wingdings" panose="05000000000000000000" pitchFamily="2" charset="2"/>
              <a:buChar char="Ø"/>
            </a:pPr>
            <a:r>
              <a:rPr lang="en-US" sz="2400" b="1" dirty="0">
                <a:solidFill>
                  <a:srgbClr val="002060"/>
                </a:solidFill>
                <a:latin typeface="Calibri"/>
                <a:ea typeface="+mn-lt"/>
                <a:cs typeface="Calibri"/>
              </a:rPr>
              <a:t>No!</a:t>
            </a:r>
            <a:r>
              <a:rPr lang="en-US" sz="2400" dirty="0">
                <a:solidFill>
                  <a:srgbClr val="002060"/>
                </a:solidFill>
                <a:latin typeface="Calibri"/>
                <a:ea typeface="+mn-lt"/>
                <a:cs typeface="Calibri"/>
              </a:rPr>
              <a:t> Membership funds cannot be spent on alcohol. (See events/tickets below) </a:t>
            </a:r>
          </a:p>
          <a:p>
            <a:pPr marL="342900" indent="-342900">
              <a:buFont typeface="Wingdings" panose="05000000000000000000" pitchFamily="2" charset="2"/>
              <a:buChar char="Ø"/>
            </a:pPr>
            <a:r>
              <a:rPr lang="en-US" sz="2400" dirty="0">
                <a:solidFill>
                  <a:srgbClr val="002060"/>
                </a:solidFill>
                <a:latin typeface="Calibri"/>
                <a:ea typeface="+mn-lt"/>
                <a:cs typeface="Calibri"/>
              </a:rPr>
              <a:t>Sunglasses for members?</a:t>
            </a:r>
          </a:p>
          <a:p>
            <a:pPr marL="1257300" lvl="2" indent="-342900">
              <a:buFont typeface="Wingdings" panose="05000000000000000000" pitchFamily="2" charset="2"/>
              <a:buChar char="Ø"/>
            </a:pPr>
            <a:r>
              <a:rPr lang="en-US" sz="2400" b="1" dirty="0">
                <a:solidFill>
                  <a:srgbClr val="002060"/>
                </a:solidFill>
                <a:latin typeface="Calibri"/>
                <a:ea typeface="+mn-lt"/>
                <a:cs typeface="Calibri"/>
              </a:rPr>
              <a:t>Yes</a:t>
            </a:r>
            <a:r>
              <a:rPr lang="en-US" sz="2400" dirty="0">
                <a:solidFill>
                  <a:srgbClr val="002060"/>
                </a:solidFill>
                <a:latin typeface="Calibri"/>
                <a:ea typeface="+mn-lt"/>
                <a:cs typeface="Calibri"/>
              </a:rPr>
              <a:t>! Benefits all members, just make sure you order enough.</a:t>
            </a:r>
          </a:p>
          <a:p>
            <a:pPr marL="342900" indent="-342900">
              <a:buFont typeface="Wingdings" panose="05000000000000000000" pitchFamily="2" charset="2"/>
              <a:buChar char="Ø"/>
            </a:pPr>
            <a:r>
              <a:rPr lang="en-US" sz="2400" dirty="0">
                <a:solidFill>
                  <a:srgbClr val="002060"/>
                </a:solidFill>
                <a:latin typeface="Calibri"/>
                <a:ea typeface="+mn-lt"/>
                <a:cs typeface="Calibri"/>
              </a:rPr>
              <a:t>Sports kits for 1</a:t>
            </a:r>
            <a:r>
              <a:rPr lang="en-US" sz="2400" baseline="30000" dirty="0">
                <a:solidFill>
                  <a:srgbClr val="002060"/>
                </a:solidFill>
                <a:latin typeface="Calibri"/>
                <a:ea typeface="+mn-lt"/>
                <a:cs typeface="Calibri"/>
              </a:rPr>
              <a:t>st</a:t>
            </a:r>
            <a:r>
              <a:rPr lang="en-US" sz="2400" dirty="0">
                <a:solidFill>
                  <a:srgbClr val="002060"/>
                </a:solidFill>
                <a:latin typeface="Calibri"/>
                <a:ea typeface="+mn-lt"/>
                <a:cs typeface="Calibri"/>
              </a:rPr>
              <a:t> team?</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It </a:t>
            </a:r>
            <a:r>
              <a:rPr lang="en-US" sz="2400" b="1" dirty="0">
                <a:solidFill>
                  <a:srgbClr val="002060"/>
                </a:solidFill>
                <a:latin typeface="Calibri"/>
                <a:ea typeface="+mn-lt"/>
                <a:cs typeface="Calibri"/>
              </a:rPr>
              <a:t>depends</a:t>
            </a:r>
            <a:r>
              <a:rPr lang="en-US" sz="2400" dirty="0">
                <a:solidFill>
                  <a:srgbClr val="002060"/>
                </a:solidFill>
                <a:latin typeface="Calibri"/>
                <a:ea typeface="+mn-lt"/>
                <a:cs typeface="Calibri"/>
              </a:rPr>
              <a:t> – do they have a different membership option which includes kit? Then </a:t>
            </a:r>
            <a:r>
              <a:rPr lang="en-US" sz="2400" b="1" dirty="0">
                <a:solidFill>
                  <a:srgbClr val="002060"/>
                </a:solidFill>
                <a:latin typeface="Calibri"/>
                <a:ea typeface="+mn-lt"/>
                <a:cs typeface="Calibri"/>
              </a:rPr>
              <a:t>yes</a:t>
            </a:r>
            <a:r>
              <a:rPr lang="en-US" sz="2400" dirty="0">
                <a:solidFill>
                  <a:srgbClr val="002060"/>
                </a:solidFill>
                <a:latin typeface="Calibri"/>
                <a:ea typeface="+mn-lt"/>
                <a:cs typeface="Calibri"/>
              </a:rPr>
              <a:t>. If everyone pays the same? </a:t>
            </a:r>
            <a:r>
              <a:rPr lang="en-US" sz="2400" b="1" dirty="0">
                <a:solidFill>
                  <a:srgbClr val="002060"/>
                </a:solidFill>
                <a:latin typeface="Calibri"/>
                <a:ea typeface="+mn-lt"/>
                <a:cs typeface="Calibri"/>
              </a:rPr>
              <a:t>No</a:t>
            </a:r>
          </a:p>
          <a:p>
            <a:pPr marL="342900" indent="-342900">
              <a:buFont typeface="Wingdings" panose="05000000000000000000" pitchFamily="2" charset="2"/>
              <a:buChar char="Ø"/>
            </a:pPr>
            <a:r>
              <a:rPr lang="en-US" sz="2400" dirty="0">
                <a:solidFill>
                  <a:srgbClr val="002060"/>
                </a:solidFill>
                <a:latin typeface="Calibri"/>
                <a:ea typeface="+mn-lt"/>
                <a:cs typeface="Calibri"/>
              </a:rPr>
              <a:t>Painting supplies for society activity?</a:t>
            </a:r>
          </a:p>
          <a:p>
            <a:pPr marL="1257300" lvl="2" indent="-342900">
              <a:buFont typeface="Wingdings" panose="05000000000000000000" pitchFamily="2" charset="2"/>
              <a:buChar char="Ø"/>
            </a:pPr>
            <a:r>
              <a:rPr lang="en-US" sz="2400" b="1" dirty="0">
                <a:solidFill>
                  <a:srgbClr val="002060"/>
                </a:solidFill>
                <a:latin typeface="Calibri"/>
                <a:ea typeface="+mn-lt"/>
                <a:cs typeface="Calibri"/>
              </a:rPr>
              <a:t>Yes</a:t>
            </a:r>
            <a:r>
              <a:rPr lang="en-US" sz="2400" dirty="0">
                <a:solidFill>
                  <a:srgbClr val="002060"/>
                </a:solidFill>
                <a:latin typeface="Calibri"/>
                <a:ea typeface="+mn-lt"/>
                <a:cs typeface="Calibri"/>
              </a:rPr>
              <a:t>! It is general society equipment for all member activity.</a:t>
            </a:r>
          </a:p>
          <a:p>
            <a:pPr marL="342900" indent="-342900">
              <a:buFont typeface="Wingdings" panose="05000000000000000000" pitchFamily="2" charset="2"/>
              <a:buChar char="Ø"/>
            </a:pPr>
            <a:r>
              <a:rPr lang="en-US" sz="2400" dirty="0">
                <a:solidFill>
                  <a:srgbClr val="002060"/>
                </a:solidFill>
                <a:latin typeface="Calibri"/>
                <a:ea typeface="+mn-lt"/>
                <a:cs typeface="Calibri"/>
              </a:rPr>
              <a:t>Donating leftover income from a Dinner Dance?</a:t>
            </a:r>
          </a:p>
          <a:p>
            <a:pPr marL="1257300" lvl="2" indent="-342900">
              <a:buFont typeface="Wingdings" panose="05000000000000000000" pitchFamily="2" charset="2"/>
              <a:buChar char="Ø"/>
            </a:pPr>
            <a:r>
              <a:rPr lang="en-US" sz="2400" b="1" dirty="0">
                <a:solidFill>
                  <a:srgbClr val="002060"/>
                </a:solidFill>
                <a:latin typeface="Calibri"/>
                <a:ea typeface="+mn-lt"/>
                <a:cs typeface="Calibri"/>
              </a:rPr>
              <a:t>No</a:t>
            </a:r>
            <a:r>
              <a:rPr lang="en-US" sz="2400" dirty="0">
                <a:solidFill>
                  <a:srgbClr val="002060"/>
                </a:solidFill>
                <a:latin typeface="Calibri"/>
                <a:ea typeface="+mn-lt"/>
                <a:cs typeface="Calibri"/>
              </a:rPr>
              <a:t>! This contravenes Charity Law and is </a:t>
            </a:r>
            <a:r>
              <a:rPr lang="en-US" sz="2400" b="1" dirty="0">
                <a:solidFill>
                  <a:srgbClr val="002060"/>
                </a:solidFill>
                <a:latin typeface="Calibri"/>
                <a:ea typeface="+mn-lt"/>
                <a:cs typeface="Calibri"/>
              </a:rPr>
              <a:t>ULTRA VIRES</a:t>
            </a:r>
          </a:p>
          <a:p>
            <a:pPr lvl="2"/>
            <a:r>
              <a:rPr lang="en-US" sz="2400" i="1" dirty="0">
                <a:solidFill>
                  <a:srgbClr val="002060"/>
                </a:solidFill>
                <a:latin typeface="Calibri"/>
                <a:ea typeface="+mn-lt"/>
                <a:cs typeface="Calibri"/>
              </a:rPr>
              <a:t>^ However - there are steps you can take to make this legal.</a:t>
            </a:r>
          </a:p>
        </p:txBody>
      </p:sp>
      <p:pic>
        <p:nvPicPr>
          <p:cNvPr id="15" name="Picture 14" descr="A blue and white sign with white letters&#10;&#10;Description automatically generated">
            <a:extLst>
              <a:ext uri="{FF2B5EF4-FFF2-40B4-BE49-F238E27FC236}">
                <a16:creationId xmlns:a16="http://schemas.microsoft.com/office/drawing/2014/main" id="{02B04354-0D5B-21E0-BDFC-A046C5116381}"/>
              </a:ext>
            </a:extLst>
          </p:cNvPr>
          <p:cNvPicPr>
            <a:picLocks noChangeAspect="1"/>
          </p:cNvPicPr>
          <p:nvPr/>
        </p:nvPicPr>
        <p:blipFill>
          <a:blip r:embed="rId4"/>
          <a:stretch>
            <a:fillRect/>
          </a:stretch>
        </p:blipFill>
        <p:spPr>
          <a:xfrm>
            <a:off x="10086964" y="5982587"/>
            <a:ext cx="1919122" cy="601832"/>
          </a:xfrm>
          <a:prstGeom prst="rect">
            <a:avLst/>
          </a:prstGeom>
        </p:spPr>
      </p:pic>
    </p:spTree>
    <p:extLst>
      <p:ext uri="{BB962C8B-B14F-4D97-AF65-F5344CB8AC3E}">
        <p14:creationId xmlns:p14="http://schemas.microsoft.com/office/powerpoint/2010/main" val="2632648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F47C-B7C2-65EB-3A61-4D5CEA8472B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F9EC1CB-CDFD-A32B-10A0-53FD25FBCDFB}"/>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057BD0C-83B1-A613-13E2-32A0C00A4E3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F6E1FEE5-A353-57B2-8A41-AA9CFAC6C57A}"/>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D50394E8-BFDC-6714-A09E-FBDED623015D}"/>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B2CA9951-EC42-80A5-57C0-9CBAEF9A4FE3}"/>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2AED0E25-E2CF-BAD5-1A15-522C7D5F0277}"/>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679E12A-3F95-D0DE-A3D1-C968E53AF7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6033E4B1-4C89-3D30-4368-9D4BECFF1D7A}"/>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A87CD0BB-71D8-76F3-CE9F-8DD3F3A4B203}"/>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Alcohol</a:t>
            </a:r>
            <a:endParaRPr lang="en-US" dirty="0"/>
          </a:p>
        </p:txBody>
      </p:sp>
      <p:sp>
        <p:nvSpPr>
          <p:cNvPr id="6" name="TextBox 5">
            <a:extLst>
              <a:ext uri="{FF2B5EF4-FFF2-40B4-BE49-F238E27FC236}">
                <a16:creationId xmlns:a16="http://schemas.microsoft.com/office/drawing/2014/main" id="{16EFE3C6-14D0-E0FC-7378-5E079688BD5B}"/>
              </a:ext>
            </a:extLst>
          </p:cNvPr>
          <p:cNvSpPr txBox="1"/>
          <p:nvPr/>
        </p:nvSpPr>
        <p:spPr>
          <a:xfrm>
            <a:off x="835984" y="926534"/>
            <a:ext cx="8924476" cy="5021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2060"/>
                </a:solidFill>
                <a:latin typeface="Calibri"/>
                <a:ea typeface="+mn-lt"/>
                <a:cs typeface="Calibri"/>
              </a:rPr>
              <a:t>Society/Club funds cannot be used to purchase alcoholic drinks, except:</a:t>
            </a:r>
          </a:p>
          <a:p>
            <a:pPr marL="342900" indent="-342900">
              <a:buFont typeface="Arial"/>
              <a:buChar char="•"/>
            </a:pPr>
            <a:endParaRPr lang="en-GB" sz="2400" dirty="0">
              <a:solidFill>
                <a:srgbClr val="002060"/>
              </a:solidFill>
              <a:latin typeface="Calibri"/>
              <a:ea typeface="+mn-lt"/>
              <a:cs typeface="Calibri"/>
            </a:endParaRPr>
          </a:p>
          <a:p>
            <a:pPr marL="342900" indent="-342900">
              <a:lnSpc>
                <a:spcPct val="150000"/>
              </a:lnSpc>
              <a:buFont typeface="Wingdings" panose="05000000000000000000" pitchFamily="2" charset="2"/>
              <a:buChar char="ü"/>
            </a:pPr>
            <a:r>
              <a:rPr lang="en-GB" sz="2400" dirty="0">
                <a:solidFill>
                  <a:srgbClr val="002060"/>
                </a:solidFill>
                <a:latin typeface="Calibri"/>
                <a:ea typeface="+mn-lt"/>
                <a:cs typeface="Calibri"/>
              </a:rPr>
              <a:t>It is stated within a Sponsorship Agreement</a:t>
            </a:r>
          </a:p>
          <a:p>
            <a:pPr marL="342900" indent="-342900">
              <a:lnSpc>
                <a:spcPct val="150000"/>
              </a:lnSpc>
              <a:buFont typeface="Wingdings" panose="05000000000000000000" pitchFamily="2" charset="2"/>
              <a:buChar char="ü"/>
            </a:pPr>
            <a:r>
              <a:rPr lang="en-GB" sz="2400" dirty="0">
                <a:solidFill>
                  <a:srgbClr val="002060"/>
                </a:solidFill>
                <a:latin typeface="Calibri"/>
                <a:ea typeface="+mn-lt"/>
                <a:cs typeface="Calibri"/>
              </a:rPr>
              <a:t>Where alcoholic drinks are intrinsic to the nature of the Society/Club as defined within its Constitution (Cocktail Society, Brewing Society).  </a:t>
            </a:r>
          </a:p>
          <a:p>
            <a:pPr marL="342900" indent="-342900">
              <a:lnSpc>
                <a:spcPct val="150000"/>
              </a:lnSpc>
              <a:buFont typeface="Wingdings" panose="05000000000000000000" pitchFamily="2" charset="2"/>
              <a:buChar char="ü"/>
            </a:pPr>
            <a:r>
              <a:rPr lang="en-GB" sz="2400" dirty="0">
                <a:solidFill>
                  <a:srgbClr val="002060"/>
                </a:solidFill>
                <a:latin typeface="Calibri"/>
                <a:ea typeface="+mn-lt"/>
                <a:cs typeface="Calibri"/>
              </a:rPr>
              <a:t>As part of a ticketed event.</a:t>
            </a:r>
          </a:p>
          <a:p>
            <a:pPr marL="342900" indent="-342900">
              <a:lnSpc>
                <a:spcPct val="150000"/>
              </a:lnSpc>
              <a:buFont typeface="Wingdings" panose="05000000000000000000" pitchFamily="2" charset="2"/>
              <a:buChar char="ü"/>
            </a:pPr>
            <a:r>
              <a:rPr lang="en-GB" sz="2400" dirty="0">
                <a:solidFill>
                  <a:srgbClr val="002060"/>
                </a:solidFill>
                <a:latin typeface="Calibri"/>
                <a:ea typeface="+mn-lt"/>
                <a:cs typeface="Calibri"/>
              </a:rPr>
              <a:t>Alcohol cannot be reimbursed if a receipt is submitted for a Dinner, only food can be if it is pre-approved.  </a:t>
            </a:r>
          </a:p>
        </p:txBody>
      </p:sp>
      <p:pic>
        <p:nvPicPr>
          <p:cNvPr id="15" name="Picture 14" descr="A blue and white sign with white letters&#10;&#10;Description automatically generated">
            <a:extLst>
              <a:ext uri="{FF2B5EF4-FFF2-40B4-BE49-F238E27FC236}">
                <a16:creationId xmlns:a16="http://schemas.microsoft.com/office/drawing/2014/main" id="{4DEBB92D-273C-0774-59F6-4C32F62C1DC5}"/>
              </a:ext>
            </a:extLst>
          </p:cNvPr>
          <p:cNvPicPr>
            <a:picLocks noChangeAspect="1"/>
          </p:cNvPicPr>
          <p:nvPr/>
        </p:nvPicPr>
        <p:blipFill>
          <a:blip r:embed="rId4"/>
          <a:stretch>
            <a:fillRect/>
          </a:stretch>
        </p:blipFill>
        <p:spPr>
          <a:xfrm>
            <a:off x="10064386" y="5835830"/>
            <a:ext cx="1919122" cy="601832"/>
          </a:xfrm>
          <a:prstGeom prst="rect">
            <a:avLst/>
          </a:prstGeom>
        </p:spPr>
      </p:pic>
    </p:spTree>
    <p:extLst>
      <p:ext uri="{BB962C8B-B14F-4D97-AF65-F5344CB8AC3E}">
        <p14:creationId xmlns:p14="http://schemas.microsoft.com/office/powerpoint/2010/main" val="452347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2" end="2"/>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2000"/>
                                        <p:tgtEl>
                                          <p:spTgt spid="6">
                                            <p:txEl>
                                              <p:pRg st="3" end="3"/>
                                            </p:txEl>
                                          </p:spTgt>
                                        </p:tgtEl>
                                      </p:cBhvr>
                                    </p:animEffect>
                                    <p:anim calcmode="lin" valueType="num">
                                      <p:cBhvr>
                                        <p:cTn id="12"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13"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wheel(1)">
                                      <p:cBhvr>
                                        <p:cTn id="18" dur="20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p:cTn id="23" dur="1250" fill="hold"/>
                                        <p:tgtEl>
                                          <p:spTgt spid="6">
                                            <p:txEl>
                                              <p:pRg st="5" end="5"/>
                                            </p:txEl>
                                          </p:spTgt>
                                        </p:tgtEl>
                                        <p:attrNameLst>
                                          <p:attrName>ppt_w</p:attrName>
                                        </p:attrNameLst>
                                      </p:cBhvr>
                                      <p:tavLst>
                                        <p:tav tm="0">
                                          <p:val>
                                            <p:fltVal val="0"/>
                                          </p:val>
                                        </p:tav>
                                        <p:tav tm="100000">
                                          <p:val>
                                            <p:strVal val="#ppt_w"/>
                                          </p:val>
                                        </p:tav>
                                      </p:tavLst>
                                    </p:anim>
                                    <p:anim calcmode="lin" valueType="num">
                                      <p:cBhvr>
                                        <p:cTn id="24" dur="125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25" dur="12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41669-DF72-8732-0DBA-F9C4805446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A2932B-831A-2748-9D24-3A4166C4397D}"/>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CCA596C-1403-38CB-740D-A2F88B64E6EE}"/>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5FDB1DDB-16B9-D022-9E86-ABF5FA49E5B7}"/>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AF307063-141C-E167-973A-0C45F7D64BA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D39FB43A-BD70-F61E-136C-B4E75175BB5B}"/>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ACA5553C-3946-4FEA-6537-6492FFD6FE0E}"/>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0497BC1-344C-8C32-0E18-4ECF56476D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DD8F5377-C379-90CB-48E4-1F7A3C1BE296}"/>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10AF35F7-004C-8397-DC91-77408B39B062}"/>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Subsidising Event Costs</a:t>
            </a:r>
            <a:endParaRPr lang="en-US" dirty="0"/>
          </a:p>
        </p:txBody>
      </p:sp>
      <p:sp>
        <p:nvSpPr>
          <p:cNvPr id="6" name="TextBox 5">
            <a:extLst>
              <a:ext uri="{FF2B5EF4-FFF2-40B4-BE49-F238E27FC236}">
                <a16:creationId xmlns:a16="http://schemas.microsoft.com/office/drawing/2014/main" id="{040EA679-75DC-7E2D-F982-67E4ED89AD44}"/>
              </a:ext>
            </a:extLst>
          </p:cNvPr>
          <p:cNvSpPr txBox="1"/>
          <p:nvPr/>
        </p:nvSpPr>
        <p:spPr>
          <a:xfrm>
            <a:off x="835984" y="926534"/>
            <a:ext cx="892447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2060"/>
                </a:solidFill>
                <a:ea typeface="+mn-lt"/>
                <a:cs typeface="Calibri"/>
              </a:rPr>
              <a:t>Funds can be used to subsidise members’ participation at the Society's/Club’s events – </a:t>
            </a:r>
            <a:r>
              <a:rPr lang="en-GB" sz="2400" b="1" dirty="0">
                <a:solidFill>
                  <a:srgbClr val="002060"/>
                </a:solidFill>
                <a:ea typeface="+mn-lt"/>
                <a:cs typeface="Calibri"/>
              </a:rPr>
              <a:t>within reason</a:t>
            </a:r>
            <a:r>
              <a:rPr lang="en-GB" sz="2400" dirty="0">
                <a:solidFill>
                  <a:srgbClr val="002060"/>
                </a:solidFill>
                <a:ea typeface="+mn-lt"/>
                <a:cs typeface="Calibri"/>
              </a:rPr>
              <a:t>!</a:t>
            </a:r>
          </a:p>
          <a:p>
            <a:endParaRPr lang="en-GB" sz="2400" dirty="0">
              <a:solidFill>
                <a:srgbClr val="002060"/>
              </a:solidFill>
              <a:latin typeface="Calibri"/>
              <a:ea typeface="+mn-lt"/>
              <a:cs typeface="Calibri"/>
            </a:endParaRPr>
          </a:p>
          <a:p>
            <a:pPr marL="342900" indent="-342900">
              <a:buFont typeface="Arial" panose="020B0604020202020204" pitchFamily="34" charset="0"/>
              <a:buChar char="•"/>
            </a:pPr>
            <a:r>
              <a:rPr lang="en-GB" sz="2400" dirty="0">
                <a:solidFill>
                  <a:srgbClr val="002060"/>
                </a:solidFill>
                <a:ea typeface="+mn-lt"/>
                <a:cs typeface="Calibri"/>
              </a:rPr>
              <a:t>Non-members cannot be subsidised.</a:t>
            </a:r>
          </a:p>
          <a:p>
            <a:pPr marL="342900" indent="-342900">
              <a:buFont typeface="Arial" panose="020B0604020202020204" pitchFamily="34" charset="0"/>
              <a:buChar char="•"/>
            </a:pPr>
            <a:r>
              <a:rPr lang="en-GB" sz="2400" dirty="0">
                <a:solidFill>
                  <a:srgbClr val="002060"/>
                </a:solidFill>
                <a:ea typeface="+mn-lt"/>
                <a:cs typeface="Calibri"/>
              </a:rPr>
              <a:t>Sports League fees, sports equipment and sports bookings can be funded for out of your Society funds, as long as all members have the chance to participate, and provided your group has sufficient funds. </a:t>
            </a:r>
          </a:p>
          <a:p>
            <a:pPr marL="342900" indent="-342900">
              <a:buFont typeface="Arial" panose="020B0604020202020204" pitchFamily="34" charset="0"/>
              <a:buChar char="•"/>
            </a:pPr>
            <a:r>
              <a:rPr lang="en-GB" sz="2400" dirty="0">
                <a:solidFill>
                  <a:srgbClr val="002060"/>
                </a:solidFill>
                <a:ea typeface="+mn-lt"/>
                <a:cs typeface="Calibri"/>
              </a:rPr>
              <a:t>Ticket costs for external events as well as internally-run events.</a:t>
            </a:r>
          </a:p>
          <a:p>
            <a:pPr marL="342900" indent="-342900">
              <a:buFont typeface="Arial" panose="020B0604020202020204" pitchFamily="34" charset="0"/>
              <a:buChar char="•"/>
            </a:pPr>
            <a:r>
              <a:rPr lang="en-GB" sz="2400" dirty="0">
                <a:solidFill>
                  <a:srgbClr val="002060"/>
                </a:solidFill>
                <a:ea typeface="+mn-lt"/>
                <a:cs typeface="Calibri"/>
              </a:rPr>
              <a:t>Must be detailed in annual constitution, budget, and website.</a:t>
            </a:r>
          </a:p>
          <a:p>
            <a:pPr marL="342900" indent="-342900">
              <a:buFont typeface="Arial" panose="020B0604020202020204" pitchFamily="34" charset="0"/>
              <a:buChar char="•"/>
            </a:pPr>
            <a:r>
              <a:rPr lang="en-GB" sz="2400" dirty="0">
                <a:solidFill>
                  <a:srgbClr val="002060"/>
                </a:solidFill>
                <a:ea typeface="+mn-lt"/>
                <a:cs typeface="Calibri"/>
              </a:rPr>
              <a:t>Must be detailed on event plan and event budget.</a:t>
            </a:r>
          </a:p>
          <a:p>
            <a:pPr marL="342900" indent="-342900">
              <a:buFont typeface="Arial" panose="020B0604020202020204" pitchFamily="34" charset="0"/>
              <a:buChar char="•"/>
            </a:pPr>
            <a:r>
              <a:rPr lang="en-GB" sz="2400" dirty="0">
                <a:solidFill>
                  <a:srgbClr val="002060"/>
                </a:solidFill>
                <a:ea typeface="+mn-lt"/>
                <a:cs typeface="Calibri"/>
              </a:rPr>
              <a:t>Society funds can be used for training for exec members for the benefit of the society. </a:t>
            </a:r>
          </a:p>
          <a:p>
            <a:endParaRPr lang="en-GB"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4C16A18C-A592-0C66-ABA6-418C4B405114}"/>
              </a:ext>
            </a:extLst>
          </p:cNvPr>
          <p:cNvPicPr>
            <a:picLocks noChangeAspect="1"/>
          </p:cNvPicPr>
          <p:nvPr/>
        </p:nvPicPr>
        <p:blipFill>
          <a:blip r:embed="rId4"/>
          <a:stretch>
            <a:fillRect/>
          </a:stretch>
        </p:blipFill>
        <p:spPr>
          <a:xfrm>
            <a:off x="10064386" y="5835830"/>
            <a:ext cx="1919122" cy="601832"/>
          </a:xfrm>
          <a:prstGeom prst="rect">
            <a:avLst/>
          </a:prstGeom>
        </p:spPr>
      </p:pic>
    </p:spTree>
    <p:extLst>
      <p:ext uri="{BB962C8B-B14F-4D97-AF65-F5344CB8AC3E}">
        <p14:creationId xmlns:p14="http://schemas.microsoft.com/office/powerpoint/2010/main" val="403197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6">
                                            <p:txEl>
                                              <p:pRg st="2" end="2"/>
                                            </p:txEl>
                                          </p:spTgt>
                                        </p:tgtEl>
                                      </p:cBhvr>
                                    </p:animEffect>
                                    <p:animScale>
                                      <p:cBhvr>
                                        <p:cTn id="14" dur="250" autoRev="1" fill="hold"/>
                                        <p:tgtEl>
                                          <p:spTgt spid="6">
                                            <p:txEl>
                                              <p:pRg st="2" end="2"/>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125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125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1" dur="125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p:cTn id="26" dur="1250" fill="hold"/>
                                        <p:tgtEl>
                                          <p:spTgt spid="6">
                                            <p:txEl>
                                              <p:pRg st="4" end="4"/>
                                            </p:txEl>
                                          </p:spTgt>
                                        </p:tgtEl>
                                        <p:attrNameLst>
                                          <p:attrName>ppt_w</p:attrName>
                                        </p:attrNameLst>
                                      </p:cBhvr>
                                      <p:tavLst>
                                        <p:tav tm="0">
                                          <p:val>
                                            <p:fltVal val="0"/>
                                          </p:val>
                                        </p:tav>
                                        <p:tav tm="100000">
                                          <p:val>
                                            <p:strVal val="#ppt_w"/>
                                          </p:val>
                                        </p:tav>
                                      </p:tavLst>
                                    </p:anim>
                                    <p:anim calcmode="lin" valueType="num">
                                      <p:cBhvr>
                                        <p:cTn id="27" dur="125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8" dur="125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p:cTn id="33" dur="1250" fill="hold"/>
                                        <p:tgtEl>
                                          <p:spTgt spid="6">
                                            <p:txEl>
                                              <p:pRg st="5" end="5"/>
                                            </p:txEl>
                                          </p:spTgt>
                                        </p:tgtEl>
                                        <p:attrNameLst>
                                          <p:attrName>ppt_w</p:attrName>
                                        </p:attrNameLst>
                                      </p:cBhvr>
                                      <p:tavLst>
                                        <p:tav tm="0">
                                          <p:val>
                                            <p:fltVal val="0"/>
                                          </p:val>
                                        </p:tav>
                                        <p:tav tm="100000">
                                          <p:val>
                                            <p:strVal val="#ppt_w"/>
                                          </p:val>
                                        </p:tav>
                                      </p:tavLst>
                                    </p:anim>
                                    <p:anim calcmode="lin" valueType="num">
                                      <p:cBhvr>
                                        <p:cTn id="34" dur="125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5" dur="125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calcmode="lin" valueType="num">
                                      <p:cBhvr>
                                        <p:cTn id="40" dur="1250" fill="hold"/>
                                        <p:tgtEl>
                                          <p:spTgt spid="6">
                                            <p:txEl>
                                              <p:pRg st="6" end="6"/>
                                            </p:txEl>
                                          </p:spTgt>
                                        </p:tgtEl>
                                        <p:attrNameLst>
                                          <p:attrName>ppt_w</p:attrName>
                                        </p:attrNameLst>
                                      </p:cBhvr>
                                      <p:tavLst>
                                        <p:tav tm="0">
                                          <p:val>
                                            <p:fltVal val="0"/>
                                          </p:val>
                                        </p:tav>
                                        <p:tav tm="100000">
                                          <p:val>
                                            <p:strVal val="#ppt_w"/>
                                          </p:val>
                                        </p:tav>
                                      </p:tavLst>
                                    </p:anim>
                                    <p:anim calcmode="lin" valueType="num">
                                      <p:cBhvr>
                                        <p:cTn id="41" dur="125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2" dur="125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p:cTn id="47" dur="1250" fill="hold"/>
                                        <p:tgtEl>
                                          <p:spTgt spid="6">
                                            <p:txEl>
                                              <p:pRg st="7" end="7"/>
                                            </p:txEl>
                                          </p:spTgt>
                                        </p:tgtEl>
                                        <p:attrNameLst>
                                          <p:attrName>ppt_w</p:attrName>
                                        </p:attrNameLst>
                                      </p:cBhvr>
                                      <p:tavLst>
                                        <p:tav tm="0">
                                          <p:val>
                                            <p:fltVal val="0"/>
                                          </p:val>
                                        </p:tav>
                                        <p:tav tm="100000">
                                          <p:val>
                                            <p:strVal val="#ppt_w"/>
                                          </p:val>
                                        </p:tav>
                                      </p:tavLst>
                                    </p:anim>
                                    <p:anim calcmode="lin" valueType="num">
                                      <p:cBhvr>
                                        <p:cTn id="48" dur="125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9" dur="12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B1445-B505-0836-02C4-C67FE150E9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FC6B19-2F17-6F4F-F7F3-151F1F0A8477}"/>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1A5A9EB0-93D1-2632-AC9A-FD3648A5FF60}"/>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3441283-9A05-65F4-E223-321D490F0F3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05C34767-02FE-8BDD-ABF6-F026E1D0B556}"/>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CCCD42D9-5CD2-5A9A-0886-53A587268046}"/>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7955D61B-B0AD-EC35-96E3-8A25E8F44E9B}"/>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13E70CB-788B-AF0E-7920-8E0E3320CA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50D6271B-6BBF-84CF-D056-36F0E2BDB856}"/>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8B534787-7371-EFB3-58D0-DE0B73E9AE4C}"/>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Clothing and Kit</a:t>
            </a:r>
            <a:endParaRPr lang="en-US" dirty="0"/>
          </a:p>
        </p:txBody>
      </p:sp>
      <p:sp>
        <p:nvSpPr>
          <p:cNvPr id="6" name="TextBox 5">
            <a:extLst>
              <a:ext uri="{FF2B5EF4-FFF2-40B4-BE49-F238E27FC236}">
                <a16:creationId xmlns:a16="http://schemas.microsoft.com/office/drawing/2014/main" id="{740016F2-633D-BF42-DB9B-686A13315EB0}"/>
              </a:ext>
            </a:extLst>
          </p:cNvPr>
          <p:cNvSpPr txBox="1"/>
          <p:nvPr/>
        </p:nvSpPr>
        <p:spPr>
          <a:xfrm>
            <a:off x="835984" y="1366376"/>
            <a:ext cx="8924476" cy="44670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2060"/>
                </a:solidFill>
                <a:ea typeface="+mn-lt"/>
                <a:cs typeface="Calibri"/>
              </a:rPr>
              <a:t>Group funds may be spent on clothing and kit in certain circumstances:</a:t>
            </a:r>
          </a:p>
          <a:p>
            <a:pPr marL="342900" indent="-342900">
              <a:buFont typeface="Arial" panose="020B0604020202020204" pitchFamily="34" charset="0"/>
              <a:buChar char="•"/>
            </a:pPr>
            <a:endParaRPr lang="en-GB" sz="2400" dirty="0">
              <a:solidFill>
                <a:srgbClr val="002060"/>
              </a:solidFill>
              <a:ea typeface="+mn-lt"/>
              <a:cs typeface="Calibri"/>
            </a:endParaRPr>
          </a:p>
          <a:p>
            <a:pPr marL="342900" indent="-342900">
              <a:lnSpc>
                <a:spcPct val="150000"/>
              </a:lnSpc>
              <a:buFont typeface="Arial" panose="020B0604020202020204" pitchFamily="34" charset="0"/>
              <a:buChar char="•"/>
            </a:pPr>
            <a:r>
              <a:rPr lang="en-GB" sz="2400" dirty="0">
                <a:solidFill>
                  <a:srgbClr val="002060"/>
                </a:solidFill>
                <a:ea typeface="+mn-lt"/>
                <a:cs typeface="Calibri"/>
              </a:rPr>
              <a:t>Non-personalised clothing/kit that is owned and retained by the club/society – available to all members (not just team).</a:t>
            </a:r>
          </a:p>
          <a:p>
            <a:pPr marL="342900" indent="-342900">
              <a:lnSpc>
                <a:spcPct val="150000"/>
              </a:lnSpc>
              <a:buFont typeface="Arial" panose="020B0604020202020204" pitchFamily="34" charset="0"/>
              <a:buChar char="•"/>
            </a:pPr>
            <a:r>
              <a:rPr lang="en-GB" sz="2400" dirty="0">
                <a:solidFill>
                  <a:srgbClr val="002060"/>
                </a:solidFill>
                <a:ea typeface="+mn-lt"/>
                <a:cs typeface="Calibri"/>
              </a:rPr>
              <a:t>T-shirts, coats, hoodies, etc can be subsidised by fees as long as it is detailed in the membership, approved, and budgeted.</a:t>
            </a:r>
          </a:p>
          <a:p>
            <a:pPr marL="342900" indent="-342900">
              <a:lnSpc>
                <a:spcPct val="150000"/>
              </a:lnSpc>
              <a:buFont typeface="Arial" panose="020B0604020202020204" pitchFamily="34" charset="0"/>
              <a:buChar char="•"/>
            </a:pPr>
            <a:r>
              <a:rPr lang="en-GB" sz="2400" dirty="0">
                <a:solidFill>
                  <a:srgbClr val="002060"/>
                </a:solidFill>
                <a:ea typeface="+mn-lt"/>
                <a:cs typeface="Calibri"/>
              </a:rPr>
              <a:t>*Note that BUCS club kit and leisurewear must be ordered from Akuma as per our agreement with them.</a:t>
            </a:r>
          </a:p>
        </p:txBody>
      </p:sp>
      <p:pic>
        <p:nvPicPr>
          <p:cNvPr id="15" name="Picture 14" descr="A blue and white sign with white letters&#10;&#10;Description automatically generated">
            <a:extLst>
              <a:ext uri="{FF2B5EF4-FFF2-40B4-BE49-F238E27FC236}">
                <a16:creationId xmlns:a16="http://schemas.microsoft.com/office/drawing/2014/main" id="{D07D46CB-3A65-4C5A-AC93-A23C6DB64607}"/>
              </a:ext>
            </a:extLst>
          </p:cNvPr>
          <p:cNvPicPr>
            <a:picLocks noChangeAspect="1"/>
          </p:cNvPicPr>
          <p:nvPr/>
        </p:nvPicPr>
        <p:blipFill>
          <a:blip r:embed="rId4"/>
          <a:stretch>
            <a:fillRect/>
          </a:stretch>
        </p:blipFill>
        <p:spPr>
          <a:xfrm>
            <a:off x="10064386" y="5835830"/>
            <a:ext cx="1919122" cy="601832"/>
          </a:xfrm>
          <a:prstGeom prst="rect">
            <a:avLst/>
          </a:prstGeom>
        </p:spPr>
      </p:pic>
    </p:spTree>
    <p:extLst>
      <p:ext uri="{BB962C8B-B14F-4D97-AF65-F5344CB8AC3E}">
        <p14:creationId xmlns:p14="http://schemas.microsoft.com/office/powerpoint/2010/main" val="388047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ircle(in)">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2BC5-F813-434B-CF38-DF62FE7B9D0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82FB33-EDF8-F1A5-8594-F4B0930720CD}"/>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03A0D21-3739-B4D5-03F6-83F2A7513DF9}"/>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770F3A7F-F810-B68F-E923-9A0E9A92A2D9}"/>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8C017024-A4C8-8B76-B9F4-F03E1F8045ED}"/>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18E2B0ED-7DC1-593F-1C10-6D26AB40A8D6}"/>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A8D31F1C-6C92-28BE-2734-FFA02FE61F78}"/>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0ADB778-DC28-1D7C-3665-E03505469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6F2C908D-5255-A356-4162-B898D694F196}"/>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03673ACA-E5B5-FFF2-3A00-0784E4371F8E}"/>
              </a:ext>
            </a:extLst>
          </p:cNvPr>
          <p:cNvSpPr txBox="1"/>
          <p:nvPr/>
        </p:nvSpPr>
        <p:spPr>
          <a:xfrm>
            <a:off x="847355" y="2224292"/>
            <a:ext cx="76586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2060"/>
                </a:solidFill>
                <a:ea typeface="+mn-lt"/>
                <a:cs typeface="+mn-lt"/>
              </a:rPr>
              <a:t>How to spend it…</a:t>
            </a:r>
            <a:endParaRPr lang="en-US" sz="3200" dirty="0"/>
          </a:p>
        </p:txBody>
      </p:sp>
      <p:sp>
        <p:nvSpPr>
          <p:cNvPr id="6" name="TextBox 5">
            <a:extLst>
              <a:ext uri="{FF2B5EF4-FFF2-40B4-BE49-F238E27FC236}">
                <a16:creationId xmlns:a16="http://schemas.microsoft.com/office/drawing/2014/main" id="{F3B089D4-6B61-DA13-4CBB-B45B69517211}"/>
              </a:ext>
            </a:extLst>
          </p:cNvPr>
          <p:cNvSpPr txBox="1"/>
          <p:nvPr/>
        </p:nvSpPr>
        <p:spPr>
          <a:xfrm>
            <a:off x="1937514" y="4336973"/>
            <a:ext cx="62603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F7D5682A-BCCA-C240-7613-997E2D127871}"/>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BFE469C7-D08A-48A0-3B8F-16E388D15758}"/>
              </a:ext>
            </a:extLst>
          </p:cNvPr>
          <p:cNvCxnSpPr/>
          <p:nvPr/>
        </p:nvCxnSpPr>
        <p:spPr>
          <a:xfrm flipV="1">
            <a:off x="1937514" y="3914322"/>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1089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101E8-3288-3147-B0B9-515D052E79F7}"/>
              </a:ext>
            </a:extLst>
          </p:cNvPr>
          <p:cNvSpPr/>
          <p:nvPr/>
        </p:nvSpPr>
        <p:spPr>
          <a:xfrm>
            <a:off x="489289" y="0"/>
            <a:ext cx="9797711"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E1249E39-4ECA-DB4E-AF63-047A5D5E5605}"/>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AC88494-3CDF-F64F-AEBF-E2F242717244}"/>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BD99127-2A36-584E-B8AB-AB8B06246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E9B29437-EAF9-1EF0-0271-D7D7E0FCA245}"/>
              </a:ext>
            </a:extLst>
          </p:cNvPr>
          <p:cNvGrpSpPr/>
          <p:nvPr/>
        </p:nvGrpSpPr>
        <p:grpSpPr>
          <a:xfrm>
            <a:off x="9246559" y="0"/>
            <a:ext cx="2943245" cy="6858000"/>
            <a:chOff x="6152233" y="0"/>
            <a:chExt cx="6039767" cy="6858000"/>
          </a:xfrm>
        </p:grpSpPr>
        <p:sp>
          <p:nvSpPr>
            <p:cNvPr id="10" name="Rectangle 9">
              <a:extLst>
                <a:ext uri="{FF2B5EF4-FFF2-40B4-BE49-F238E27FC236}">
                  <a16:creationId xmlns:a16="http://schemas.microsoft.com/office/drawing/2014/main" id="{BBEE41A4-BC7B-1E17-DD05-39E8E007709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3469BEA2-5B9E-AC4E-84FB-292BF8E673A1}"/>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A8A67F95-343D-7817-79C3-1E9E2836873B}"/>
              </a:ext>
            </a:extLst>
          </p:cNvPr>
          <p:cNvSpPr txBox="1"/>
          <p:nvPr/>
        </p:nvSpPr>
        <p:spPr>
          <a:xfrm>
            <a:off x="2150576" y="435958"/>
            <a:ext cx="6804298" cy="584775"/>
          </a:xfrm>
          <a:prstGeom prst="rect">
            <a:avLst/>
          </a:prstGeom>
          <a:noFill/>
        </p:spPr>
        <p:txBody>
          <a:bodyPr wrap="square" lIns="91440" tIns="45720" rIns="91440" bIns="45720" rtlCol="0" anchor="t">
            <a:spAutoFit/>
          </a:bodyPr>
          <a:lstStyle/>
          <a:p>
            <a:pPr algn="ctr"/>
            <a:r>
              <a:rPr lang="en-GB" sz="3200" b="1" dirty="0">
                <a:solidFill>
                  <a:srgbClr val="1A3668"/>
                </a:solidFill>
                <a:ea typeface="Calibri"/>
                <a:cs typeface="Calibri"/>
              </a:rPr>
              <a:t>Ice breaker</a:t>
            </a:r>
          </a:p>
        </p:txBody>
      </p:sp>
      <p:pic>
        <p:nvPicPr>
          <p:cNvPr id="5" name="Picture 4" descr="A black screen with purple text&#10;&#10;Description automatically generated">
            <a:extLst>
              <a:ext uri="{FF2B5EF4-FFF2-40B4-BE49-F238E27FC236}">
                <a16:creationId xmlns:a16="http://schemas.microsoft.com/office/drawing/2014/main" id="{5A2D5780-D625-6135-FC72-E7CCE1242D9F}"/>
              </a:ext>
            </a:extLst>
          </p:cNvPr>
          <p:cNvPicPr>
            <a:picLocks noChangeAspect="1"/>
          </p:cNvPicPr>
          <p:nvPr/>
        </p:nvPicPr>
        <p:blipFill>
          <a:blip r:embed="rId4"/>
          <a:stretch>
            <a:fillRect/>
          </a:stretch>
        </p:blipFill>
        <p:spPr>
          <a:xfrm>
            <a:off x="716352" y="1482395"/>
            <a:ext cx="8918995" cy="4669587"/>
          </a:xfrm>
          <a:prstGeom prst="rect">
            <a:avLst/>
          </a:prstGeom>
        </p:spPr>
      </p:pic>
      <p:pic>
        <p:nvPicPr>
          <p:cNvPr id="3" name="Picture 2" descr="A blue and white sign with white letters&#10;&#10;Description automatically generated">
            <a:extLst>
              <a:ext uri="{FF2B5EF4-FFF2-40B4-BE49-F238E27FC236}">
                <a16:creationId xmlns:a16="http://schemas.microsoft.com/office/drawing/2014/main" id="{1A11F532-479F-9A81-116B-28621017937B}"/>
              </a:ext>
            </a:extLst>
          </p:cNvPr>
          <p:cNvPicPr>
            <a:picLocks noChangeAspect="1"/>
          </p:cNvPicPr>
          <p:nvPr/>
        </p:nvPicPr>
        <p:blipFill>
          <a:blip r:embed="rId5"/>
          <a:stretch>
            <a:fillRect/>
          </a:stretch>
        </p:blipFill>
        <p:spPr>
          <a:xfrm>
            <a:off x="10099512" y="5851066"/>
            <a:ext cx="1919122" cy="601832"/>
          </a:xfrm>
          <a:prstGeom prst="rect">
            <a:avLst/>
          </a:prstGeom>
        </p:spPr>
      </p:pic>
    </p:spTree>
    <p:extLst>
      <p:ext uri="{BB962C8B-B14F-4D97-AF65-F5344CB8AC3E}">
        <p14:creationId xmlns:p14="http://schemas.microsoft.com/office/powerpoint/2010/main" val="255683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574217" y="-11205"/>
            <a:ext cx="10247075" cy="6869205"/>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10190878" y="-22411"/>
            <a:ext cx="2004917" cy="6880411"/>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725739" y="57491"/>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Purchase Orders – how to:</a:t>
            </a:r>
          </a:p>
        </p:txBody>
      </p:sp>
      <p:sp>
        <p:nvSpPr>
          <p:cNvPr id="6" name="TextBox 5">
            <a:extLst>
              <a:ext uri="{FF2B5EF4-FFF2-40B4-BE49-F238E27FC236}">
                <a16:creationId xmlns:a16="http://schemas.microsoft.com/office/drawing/2014/main" id="{418A5D0A-471F-657D-DD1F-20BE6C569258}"/>
              </a:ext>
            </a:extLst>
          </p:cNvPr>
          <p:cNvSpPr txBox="1"/>
          <p:nvPr/>
        </p:nvSpPr>
        <p:spPr>
          <a:xfrm>
            <a:off x="730920" y="736578"/>
            <a:ext cx="9629624" cy="5569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300"/>
              </a:lnSpc>
              <a:buFont typeface="Arial"/>
              <a:buChar char="•"/>
            </a:pPr>
            <a:r>
              <a:rPr lang="en-US" sz="2400" dirty="0">
                <a:solidFill>
                  <a:srgbClr val="002060"/>
                </a:solidFill>
                <a:ea typeface="+mn-lt"/>
                <a:cs typeface="+mn-lt"/>
              </a:rPr>
              <a:t> Check you have the budget available – your spreadsheet.</a:t>
            </a:r>
          </a:p>
          <a:p>
            <a:pPr>
              <a:lnSpc>
                <a:spcPts val="3300"/>
              </a:lnSpc>
              <a:buFont typeface="Arial"/>
              <a:buChar char="•"/>
            </a:pPr>
            <a:r>
              <a:rPr lang="en-US" sz="2400" dirty="0">
                <a:solidFill>
                  <a:srgbClr val="002060"/>
                </a:solidFill>
                <a:ea typeface="+mn-lt"/>
                <a:cs typeface="+mn-lt"/>
              </a:rPr>
              <a:t> Get approval from chair and/or Treasurer.</a:t>
            </a:r>
          </a:p>
          <a:p>
            <a:pPr>
              <a:lnSpc>
                <a:spcPts val="3300"/>
              </a:lnSpc>
              <a:buFont typeface="Arial"/>
              <a:buChar char="•"/>
            </a:pPr>
            <a:r>
              <a:rPr lang="en-US" sz="2400" dirty="0">
                <a:solidFill>
                  <a:srgbClr val="002060"/>
                </a:solidFill>
                <a:ea typeface="+mn-lt"/>
                <a:cs typeface="+mn-lt"/>
              </a:rPr>
              <a:t> Get a quote from the supplier.</a:t>
            </a:r>
          </a:p>
          <a:p>
            <a:pPr>
              <a:lnSpc>
                <a:spcPts val="3300"/>
              </a:lnSpc>
              <a:buFont typeface="Arial"/>
              <a:buChar char="•"/>
            </a:pPr>
            <a:r>
              <a:rPr lang="en-US" sz="2400" dirty="0">
                <a:solidFill>
                  <a:srgbClr val="002060"/>
                </a:solidFill>
                <a:ea typeface="+mn-lt"/>
                <a:cs typeface="+mn-lt"/>
              </a:rPr>
              <a:t> Ask Treasurer/Chair to complete a Purchase order form using the quote (On SU website) </a:t>
            </a:r>
            <a:r>
              <a:rPr lang="en-US" sz="2400" dirty="0">
                <a:solidFill>
                  <a:srgbClr val="002060"/>
                </a:solidFill>
                <a:ea typeface="+mn-lt"/>
                <a:cs typeface="+mn-lt"/>
                <a:hlinkClick r:id="rId4"/>
              </a:rPr>
              <a:t>https://www.harpersu.com/getinvolved/onlineforms/</a:t>
            </a:r>
          </a:p>
          <a:p>
            <a:pPr>
              <a:lnSpc>
                <a:spcPts val="3300"/>
              </a:lnSpc>
              <a:buFont typeface="Arial"/>
              <a:buChar char="•"/>
            </a:pPr>
            <a:r>
              <a:rPr lang="en-US" sz="2400" dirty="0">
                <a:solidFill>
                  <a:srgbClr val="002060"/>
                </a:solidFill>
                <a:ea typeface="Calibri" panose="020F0502020204030204"/>
                <a:cs typeface="Calibri" panose="020F0502020204030204"/>
              </a:rPr>
              <a:t> PO should be approved within 1 week – you will receive an email with approval which contains the PO number at the top of the form.</a:t>
            </a:r>
          </a:p>
          <a:p>
            <a:pPr>
              <a:lnSpc>
                <a:spcPts val="3300"/>
              </a:lnSpc>
              <a:buFont typeface="Arial"/>
              <a:buChar char="•"/>
            </a:pPr>
            <a:r>
              <a:rPr lang="en-US" sz="2400" dirty="0">
                <a:solidFill>
                  <a:srgbClr val="002060"/>
                </a:solidFill>
                <a:ea typeface="Calibri" panose="020F0502020204030204"/>
                <a:cs typeface="Calibri" panose="020F0502020204030204"/>
              </a:rPr>
              <a:t>Provide the supplier the PO number and ask them to put it on their invoice.</a:t>
            </a:r>
            <a:endParaRPr lang="en-US"/>
          </a:p>
          <a:p>
            <a:pPr>
              <a:lnSpc>
                <a:spcPts val="3300"/>
              </a:lnSpc>
              <a:buFont typeface="Arial"/>
              <a:buChar char="•"/>
            </a:pPr>
            <a:r>
              <a:rPr lang="en-US" sz="2400" dirty="0">
                <a:solidFill>
                  <a:srgbClr val="002060"/>
                </a:solidFill>
                <a:ea typeface="Calibri" panose="020F0502020204030204"/>
                <a:cs typeface="Calibri" panose="020F0502020204030204"/>
              </a:rPr>
              <a:t> Send invoices to suactivities@harper-adams.ac.uk and copy in </a:t>
            </a:r>
            <a:r>
              <a:rPr lang="en-US" sz="2400" dirty="0">
                <a:solidFill>
                  <a:srgbClr val="002060"/>
                </a:solidFill>
                <a:ea typeface="Calibri"/>
                <a:cs typeface="Calibri"/>
                <a:hlinkClick r:id="rId5"/>
              </a:rPr>
              <a:t>HASUaccounts@harper-adams.ac.uk</a:t>
            </a:r>
          </a:p>
          <a:p>
            <a:pPr>
              <a:lnSpc>
                <a:spcPts val="3300"/>
              </a:lnSpc>
              <a:buFont typeface="Arial"/>
              <a:buChar char="•"/>
            </a:pPr>
            <a:r>
              <a:rPr lang="en-US" sz="2400" dirty="0">
                <a:solidFill>
                  <a:srgbClr val="002060"/>
                </a:solidFill>
                <a:ea typeface="Calibri"/>
                <a:cs typeface="Calibri"/>
              </a:rPr>
              <a:t> Maisie is the budget holder, she will check your budget and verify with Chair/Treasurer and approve it.</a:t>
            </a:r>
          </a:p>
          <a:p>
            <a:pPr>
              <a:lnSpc>
                <a:spcPts val="3300"/>
              </a:lnSpc>
              <a:buFont typeface="Arial"/>
              <a:buChar char="•"/>
            </a:pPr>
            <a:r>
              <a:rPr lang="en-US" sz="2400" dirty="0">
                <a:solidFill>
                  <a:srgbClr val="002060"/>
                </a:solidFill>
                <a:ea typeface="Calibri"/>
                <a:cs typeface="Calibri"/>
              </a:rPr>
              <a:t> Finance will match the PO to the Invoice and make payment.</a:t>
            </a: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6"/>
          <a:stretch>
            <a:fillRect/>
          </a:stretch>
        </p:blipFill>
        <p:spPr>
          <a:xfrm>
            <a:off x="10326926" y="6142647"/>
            <a:ext cx="1594152" cy="500980"/>
          </a:xfrm>
          <a:prstGeom prst="rect">
            <a:avLst/>
          </a:prstGeom>
        </p:spPr>
      </p:pic>
    </p:spTree>
    <p:extLst>
      <p:ext uri="{BB962C8B-B14F-4D97-AF65-F5344CB8AC3E}">
        <p14:creationId xmlns:p14="http://schemas.microsoft.com/office/powerpoint/2010/main" val="4137473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EB20-62D0-7F3F-03EC-40A520285DB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AF7FD5-8548-F7FC-FE5A-C10D844EB70E}"/>
              </a:ext>
            </a:extLst>
          </p:cNvPr>
          <p:cNvSpPr/>
          <p:nvPr/>
        </p:nvSpPr>
        <p:spPr>
          <a:xfrm>
            <a:off x="574217" y="-11205"/>
            <a:ext cx="10247075" cy="6869205"/>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40CDDFB-809B-69A9-F471-72D0E0BB0FC4}"/>
              </a:ext>
            </a:extLst>
          </p:cNvPr>
          <p:cNvGrpSpPr/>
          <p:nvPr/>
        </p:nvGrpSpPr>
        <p:grpSpPr>
          <a:xfrm>
            <a:off x="10190878" y="-22411"/>
            <a:ext cx="2004917" cy="6880411"/>
            <a:chOff x="6152233" y="0"/>
            <a:chExt cx="6039767" cy="6858000"/>
          </a:xfrm>
        </p:grpSpPr>
        <p:sp>
          <p:nvSpPr>
            <p:cNvPr id="7" name="Rectangle 6">
              <a:extLst>
                <a:ext uri="{FF2B5EF4-FFF2-40B4-BE49-F238E27FC236}">
                  <a16:creationId xmlns:a16="http://schemas.microsoft.com/office/drawing/2014/main" id="{9C9B31F7-FB79-92D0-FF5E-50533309700F}"/>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1B826F24-D047-6A95-8C12-D06D0DF7D401}"/>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4DA0FA70-D20F-98E7-5C62-F9BD13156A81}"/>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B1259E92-44A8-434C-A6E8-F0991A855E2B}"/>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447FD86-F2B7-638E-87FF-98D788CFA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1EF33C1D-62B9-B89C-9FD6-3DA0236A1AD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77DC7F89-C03A-AC91-4B37-78C6458539F5}"/>
              </a:ext>
            </a:extLst>
          </p:cNvPr>
          <p:cNvSpPr txBox="1"/>
          <p:nvPr/>
        </p:nvSpPr>
        <p:spPr>
          <a:xfrm>
            <a:off x="725739" y="57491"/>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Asking for the credit card</a:t>
            </a:r>
            <a:endParaRPr lang="en-US" dirty="0"/>
          </a:p>
        </p:txBody>
      </p:sp>
      <p:sp>
        <p:nvSpPr>
          <p:cNvPr id="6" name="TextBox 5">
            <a:extLst>
              <a:ext uri="{FF2B5EF4-FFF2-40B4-BE49-F238E27FC236}">
                <a16:creationId xmlns:a16="http://schemas.microsoft.com/office/drawing/2014/main" id="{D64EEF3E-DEEC-673E-7A7B-C56103EBF1CD}"/>
              </a:ext>
            </a:extLst>
          </p:cNvPr>
          <p:cNvSpPr txBox="1"/>
          <p:nvPr/>
        </p:nvSpPr>
        <p:spPr>
          <a:xfrm>
            <a:off x="730920" y="736578"/>
            <a:ext cx="9629624" cy="2183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3300"/>
              </a:lnSpc>
              <a:buFont typeface="Arial"/>
              <a:buChar char="•"/>
            </a:pPr>
            <a:r>
              <a:rPr lang="en-US" sz="2400" dirty="0">
                <a:solidFill>
                  <a:srgbClr val="002060"/>
                </a:solidFill>
                <a:ea typeface="Calibri"/>
                <a:cs typeface="Calibri"/>
              </a:rPr>
              <a:t>Monthly limit on HASU Credit Card – only ask for it if it is a big expense and you definitely cannot use invoices (ask the supplier/company if they have a business customer system you can use).</a:t>
            </a:r>
          </a:p>
          <a:p>
            <a:pPr marL="342900" indent="-342900">
              <a:lnSpc>
                <a:spcPts val="3300"/>
              </a:lnSpc>
              <a:buFont typeface="Arial"/>
              <a:buChar char="•"/>
            </a:pPr>
            <a:endParaRPr lang="en-US" sz="2400" dirty="0">
              <a:solidFill>
                <a:srgbClr val="002060"/>
              </a:solidFill>
              <a:ea typeface="Calibri"/>
              <a:cs typeface="Calibri"/>
            </a:endParaRPr>
          </a:p>
          <a:p>
            <a:pPr marL="342900" indent="-342900">
              <a:lnSpc>
                <a:spcPts val="3300"/>
              </a:lnSpc>
              <a:buFont typeface="Arial"/>
              <a:buChar char="•"/>
            </a:pPr>
            <a:endParaRPr lang="en-US" sz="24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3B755878-1DDF-6C98-FD9A-01483C649727}"/>
              </a:ext>
            </a:extLst>
          </p:cNvPr>
          <p:cNvPicPr>
            <a:picLocks noChangeAspect="1"/>
          </p:cNvPicPr>
          <p:nvPr/>
        </p:nvPicPr>
        <p:blipFill>
          <a:blip r:embed="rId4"/>
          <a:stretch>
            <a:fillRect/>
          </a:stretch>
        </p:blipFill>
        <p:spPr>
          <a:xfrm>
            <a:off x="10326926" y="6142647"/>
            <a:ext cx="1594152" cy="500980"/>
          </a:xfrm>
          <a:prstGeom prst="rect">
            <a:avLst/>
          </a:prstGeom>
        </p:spPr>
      </p:pic>
    </p:spTree>
    <p:extLst>
      <p:ext uri="{BB962C8B-B14F-4D97-AF65-F5344CB8AC3E}">
        <p14:creationId xmlns:p14="http://schemas.microsoft.com/office/powerpoint/2010/main" val="34080361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529394"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463466" y="259018"/>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Spending money/claiming back</a:t>
            </a:r>
          </a:p>
        </p:txBody>
      </p:sp>
      <p:sp>
        <p:nvSpPr>
          <p:cNvPr id="6" name="TextBox 5">
            <a:extLst>
              <a:ext uri="{FF2B5EF4-FFF2-40B4-BE49-F238E27FC236}">
                <a16:creationId xmlns:a16="http://schemas.microsoft.com/office/drawing/2014/main" id="{418A5D0A-471F-657D-DD1F-20BE6C569258}"/>
              </a:ext>
            </a:extLst>
          </p:cNvPr>
          <p:cNvSpPr txBox="1"/>
          <p:nvPr/>
        </p:nvSpPr>
        <p:spPr>
          <a:xfrm>
            <a:off x="1003400" y="1714832"/>
            <a:ext cx="908790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solidFill>
                  <a:srgbClr val="002060"/>
                </a:solidFill>
                <a:ea typeface="+mn-lt"/>
                <a:cs typeface="+mn-lt"/>
              </a:rPr>
              <a:t> Identify expenditure type:</a:t>
            </a:r>
            <a:endParaRPr lang="en-US" sz="2400" dirty="0" err="1">
              <a:solidFill>
                <a:srgbClr val="002060"/>
              </a:solidFill>
              <a:ea typeface="Calibri" panose="020F0502020204030204"/>
              <a:cs typeface="Calibri" panose="020F0502020204030204"/>
            </a:endParaRPr>
          </a:p>
          <a:p>
            <a:pPr>
              <a:buFont typeface="Arial"/>
              <a:buChar char="•"/>
            </a:pPr>
            <a:endParaRPr lang="en-US" sz="2400" dirty="0">
              <a:solidFill>
                <a:srgbClr val="002060"/>
              </a:solidFill>
              <a:ea typeface="Calibri"/>
              <a:cs typeface="Calibri"/>
            </a:endParaRPr>
          </a:p>
          <a:p>
            <a:pPr lvl="1">
              <a:buFont typeface="Courier New"/>
              <a:buChar char="o"/>
            </a:pPr>
            <a:r>
              <a:rPr lang="en-US" sz="2400" dirty="0">
                <a:solidFill>
                  <a:srgbClr val="002060"/>
                </a:solidFill>
                <a:ea typeface="Calibri"/>
                <a:cs typeface="Calibri"/>
              </a:rPr>
              <a:t>BUCS and associated costs.</a:t>
            </a:r>
          </a:p>
          <a:p>
            <a:pPr lvl="1">
              <a:buFont typeface="Courier New"/>
              <a:buChar char="o"/>
            </a:pPr>
            <a:r>
              <a:rPr lang="en-US" sz="2400" dirty="0">
                <a:solidFill>
                  <a:srgbClr val="002060"/>
                </a:solidFill>
                <a:ea typeface="Calibri"/>
                <a:cs typeface="Calibri"/>
              </a:rPr>
              <a:t>Kit and equipment.</a:t>
            </a:r>
          </a:p>
          <a:p>
            <a:pPr lvl="1">
              <a:buFont typeface="Courier New"/>
              <a:buChar char="o"/>
            </a:pPr>
            <a:r>
              <a:rPr lang="en-US" sz="2400" dirty="0">
                <a:solidFill>
                  <a:srgbClr val="002060"/>
                </a:solidFill>
                <a:ea typeface="Calibri"/>
                <a:cs typeface="Calibri"/>
              </a:rPr>
              <a:t>Refs, umpires and coaches.</a:t>
            </a:r>
          </a:p>
          <a:p>
            <a:pPr lvl="1">
              <a:buFont typeface="Courier New"/>
              <a:buChar char="o"/>
            </a:pPr>
            <a:r>
              <a:rPr lang="en-US" sz="2400" dirty="0">
                <a:solidFill>
                  <a:srgbClr val="002060"/>
                </a:solidFill>
                <a:ea typeface="Calibri"/>
                <a:cs typeface="Calibri"/>
              </a:rPr>
              <a:t>Non-BUCS events and other competitions.</a:t>
            </a:r>
          </a:p>
          <a:p>
            <a:pPr lvl="1">
              <a:buFont typeface="Courier New"/>
              <a:buChar char="o"/>
            </a:pPr>
            <a:r>
              <a:rPr lang="en-US" sz="2400" dirty="0">
                <a:solidFill>
                  <a:srgbClr val="002060"/>
                </a:solidFill>
                <a:ea typeface="Calibri"/>
                <a:cs typeface="Calibri"/>
              </a:rPr>
              <a:t>Stash and other merch.</a:t>
            </a:r>
          </a:p>
          <a:p>
            <a:pPr lvl="1">
              <a:buFont typeface="Courier New"/>
              <a:buChar char="o"/>
            </a:pPr>
            <a:r>
              <a:rPr lang="en-US" sz="2400" dirty="0">
                <a:solidFill>
                  <a:srgbClr val="002060"/>
                </a:solidFill>
                <a:ea typeface="Calibri"/>
                <a:cs typeface="Calibri"/>
              </a:rPr>
              <a:t>Dinners and events.</a:t>
            </a:r>
          </a:p>
          <a:p>
            <a:pPr lvl="1">
              <a:buFont typeface="Courier New"/>
              <a:buChar char="o"/>
            </a:pPr>
            <a:r>
              <a:rPr lang="en-US" sz="2400" dirty="0">
                <a:solidFill>
                  <a:srgbClr val="002060"/>
                </a:solidFill>
                <a:ea typeface="Calibri"/>
                <a:cs typeface="Calibri"/>
              </a:rPr>
              <a:t>Trips.</a:t>
            </a:r>
          </a:p>
          <a:p>
            <a:pPr lvl="1">
              <a:buFont typeface="Courier New"/>
              <a:buChar char="o"/>
            </a:pPr>
            <a:r>
              <a:rPr lang="en-US" sz="2400" dirty="0">
                <a:solidFill>
                  <a:srgbClr val="002060"/>
                </a:solidFill>
                <a:ea typeface="Calibri"/>
                <a:cs typeface="Calibri"/>
              </a:rPr>
              <a:t>Donations to other charities.</a:t>
            </a:r>
          </a:p>
          <a:p>
            <a:pPr marL="342900" indent="-342900">
              <a:buFont typeface="Arial"/>
              <a:buChar char="•"/>
            </a:pPr>
            <a:endParaRPr lang="en-US" sz="2400" dirty="0">
              <a:solidFill>
                <a:srgbClr val="002060"/>
              </a:solidFill>
              <a:ea typeface="Calibri"/>
              <a:cs typeface="Calibri"/>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9928032" y="5915964"/>
            <a:ext cx="1919122" cy="601832"/>
          </a:xfrm>
          <a:prstGeom prst="rect">
            <a:avLst/>
          </a:prstGeom>
        </p:spPr>
      </p:pic>
    </p:spTree>
    <p:extLst>
      <p:ext uri="{BB962C8B-B14F-4D97-AF65-F5344CB8AC3E}">
        <p14:creationId xmlns:p14="http://schemas.microsoft.com/office/powerpoint/2010/main" val="183617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15DA6-7063-938F-FF99-4E4F01144E8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1208347-A8B8-265E-1ED3-BC1F4B7707A4}"/>
              </a:ext>
            </a:extLst>
          </p:cNvPr>
          <p:cNvSpPr/>
          <p:nvPr/>
        </p:nvSpPr>
        <p:spPr>
          <a:xfrm>
            <a:off x="529394" y="0"/>
            <a:ext cx="107096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9" name="Group 8">
            <a:extLst>
              <a:ext uri="{FF2B5EF4-FFF2-40B4-BE49-F238E27FC236}">
                <a16:creationId xmlns:a16="http://schemas.microsoft.com/office/drawing/2014/main" id="{967ADC9E-D620-0DDC-CA74-3AAFE2A1DB0D}"/>
              </a:ext>
            </a:extLst>
          </p:cNvPr>
          <p:cNvGrpSpPr/>
          <p:nvPr/>
        </p:nvGrpSpPr>
        <p:grpSpPr>
          <a:xfrm>
            <a:off x="10359342" y="0"/>
            <a:ext cx="1836453" cy="6858000"/>
            <a:chOff x="6152233" y="0"/>
            <a:chExt cx="6039767" cy="6858000"/>
          </a:xfrm>
        </p:grpSpPr>
        <p:sp>
          <p:nvSpPr>
            <p:cNvPr id="7" name="Rectangle 6">
              <a:extLst>
                <a:ext uri="{FF2B5EF4-FFF2-40B4-BE49-F238E27FC236}">
                  <a16:creationId xmlns:a16="http://schemas.microsoft.com/office/drawing/2014/main" id="{06013680-D1F8-0C1A-81B0-1579F8E70EE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3E0E3809-E057-2D2D-50EE-A3D534E53885}"/>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9F193121-B7E4-DB5C-FC53-73005906DEB4}"/>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4CAC3F7E-88CA-0F11-2448-C29EA5BF726F}"/>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4BE199F-CA1B-7D98-2A73-59F4ECED44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0372623D-0DB3-B8FD-80E5-2E5E4D54647D}"/>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BE7849D6-9316-ADFB-E5CF-619A02919936}"/>
              </a:ext>
            </a:extLst>
          </p:cNvPr>
          <p:cNvSpPr txBox="1"/>
          <p:nvPr/>
        </p:nvSpPr>
        <p:spPr>
          <a:xfrm>
            <a:off x="1457891" y="100125"/>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Expense Form vs PO Form</a:t>
            </a:r>
          </a:p>
        </p:txBody>
      </p:sp>
      <p:sp>
        <p:nvSpPr>
          <p:cNvPr id="6" name="TextBox 5">
            <a:extLst>
              <a:ext uri="{FF2B5EF4-FFF2-40B4-BE49-F238E27FC236}">
                <a16:creationId xmlns:a16="http://schemas.microsoft.com/office/drawing/2014/main" id="{48B8AF54-DEAD-8B22-1761-1F3D14910E0B}"/>
              </a:ext>
            </a:extLst>
          </p:cNvPr>
          <p:cNvSpPr txBox="1"/>
          <p:nvPr/>
        </p:nvSpPr>
        <p:spPr>
          <a:xfrm>
            <a:off x="5453940" y="966904"/>
            <a:ext cx="5281653"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a:solidFill>
                  <a:srgbClr val="002060"/>
                </a:solidFill>
                <a:ea typeface="+mn-lt"/>
                <a:cs typeface="+mn-lt"/>
              </a:rPr>
              <a:t>Purchase Order Form:</a:t>
            </a:r>
            <a:endParaRPr lang="en-US" b="1" u="sng" dirty="0">
              <a:solidFill>
                <a:srgbClr val="002060"/>
              </a:solidFill>
              <a:ea typeface="Calibri"/>
              <a:cs typeface="Calibri"/>
            </a:endParaRPr>
          </a:p>
          <a:p>
            <a:pPr marL="342900" indent="-342900">
              <a:buFont typeface="Wingdings" panose="05000000000000000000" pitchFamily="2" charset="2"/>
              <a:buChar char="q"/>
            </a:pPr>
            <a:r>
              <a:rPr lang="en-US" sz="2000" dirty="0">
                <a:solidFill>
                  <a:srgbClr val="002060"/>
                </a:solidFill>
                <a:ea typeface="Calibri"/>
                <a:cs typeface="Calibri"/>
              </a:rPr>
              <a:t>Bigger purchases, affiliation fees, fines, external tickets etc.</a:t>
            </a:r>
          </a:p>
          <a:p>
            <a:pPr marL="342900" indent="-342900">
              <a:buFont typeface="Wingdings" panose="05000000000000000000" pitchFamily="2" charset="2"/>
              <a:buChar char="q"/>
            </a:pPr>
            <a:r>
              <a:rPr lang="en-US" sz="2000" dirty="0">
                <a:solidFill>
                  <a:srgbClr val="002060"/>
                </a:solidFill>
                <a:ea typeface="Calibri"/>
                <a:cs typeface="Calibri"/>
              </a:rPr>
              <a:t>Bulk orders of kit, merchandise, equipment etc.</a:t>
            </a:r>
          </a:p>
          <a:p>
            <a:pPr marL="342900" indent="-342900">
              <a:buFont typeface="Wingdings" panose="05000000000000000000" pitchFamily="2" charset="2"/>
              <a:buChar char="q"/>
            </a:pPr>
            <a:r>
              <a:rPr lang="en-US" sz="2000" dirty="0">
                <a:solidFill>
                  <a:srgbClr val="002060"/>
                </a:solidFill>
                <a:ea typeface="Calibri"/>
                <a:cs typeface="Calibri"/>
              </a:rPr>
              <a:t>Attach quotes and forward invoices to finance after.</a:t>
            </a:r>
          </a:p>
          <a:p>
            <a:pPr marL="342900" indent="-342900">
              <a:buFont typeface="Wingdings" panose="05000000000000000000" pitchFamily="2" charset="2"/>
              <a:buChar char="q"/>
            </a:pPr>
            <a:r>
              <a:rPr lang="en-US" sz="2000" dirty="0">
                <a:solidFill>
                  <a:srgbClr val="002060"/>
                </a:solidFill>
                <a:ea typeface="Calibri"/>
                <a:cs typeface="Calibri"/>
              </a:rPr>
              <a:t>Anything associated with tickets or products sold by groups.</a:t>
            </a:r>
          </a:p>
          <a:p>
            <a:pPr marL="342900" indent="-342900">
              <a:buFont typeface="Wingdings" panose="05000000000000000000" pitchFamily="2" charset="2"/>
              <a:buChar char="q"/>
            </a:pPr>
            <a:r>
              <a:rPr lang="en-US" sz="2000" dirty="0">
                <a:solidFill>
                  <a:srgbClr val="002060"/>
                </a:solidFill>
                <a:ea typeface="Calibri"/>
                <a:cs typeface="Calibri"/>
              </a:rPr>
              <a:t>Transport bookings</a:t>
            </a:r>
          </a:p>
          <a:p>
            <a:pPr marL="342900" indent="-342900">
              <a:buFont typeface="Wingdings" panose="05000000000000000000" pitchFamily="2" charset="2"/>
              <a:buChar char="q"/>
            </a:pPr>
            <a:r>
              <a:rPr lang="en-US" sz="2000" dirty="0">
                <a:solidFill>
                  <a:srgbClr val="002060"/>
                </a:solidFill>
                <a:ea typeface="Calibri"/>
                <a:cs typeface="Calibri"/>
              </a:rPr>
              <a:t>Treasurer or Chair submissions only</a:t>
            </a:r>
          </a:p>
          <a:p>
            <a:pPr marL="342900" indent="-342900">
              <a:buFont typeface="Wingdings" panose="05000000000000000000" pitchFamily="2" charset="2"/>
              <a:buChar char="q"/>
            </a:pPr>
            <a:r>
              <a:rPr lang="en-US" sz="2000" dirty="0">
                <a:solidFill>
                  <a:srgbClr val="002060"/>
                </a:solidFill>
                <a:ea typeface="Calibri"/>
                <a:cs typeface="Calibri"/>
              </a:rPr>
              <a:t>Money approved BEFORE purchase</a:t>
            </a:r>
          </a:p>
          <a:p>
            <a:pPr marL="342900" indent="-342900">
              <a:buFont typeface="Wingdings" panose="05000000000000000000" pitchFamily="2" charset="2"/>
              <a:buChar char="q"/>
            </a:pPr>
            <a:r>
              <a:rPr lang="en-US" sz="2000" dirty="0">
                <a:solidFill>
                  <a:srgbClr val="002060"/>
                </a:solidFill>
                <a:ea typeface="Calibri"/>
                <a:cs typeface="Calibri"/>
              </a:rPr>
              <a:t>Event supplies:</a:t>
            </a:r>
          </a:p>
          <a:p>
            <a:pPr marL="914400" lvl="1" indent="-457200">
              <a:buFont typeface="Wingdings" panose="05000000000000000000" pitchFamily="2" charset="2"/>
              <a:buChar char="§"/>
            </a:pPr>
            <a:r>
              <a:rPr lang="en-US" sz="1600" dirty="0">
                <a:solidFill>
                  <a:srgbClr val="002060"/>
                </a:solidFill>
                <a:ea typeface="Calibri"/>
                <a:cs typeface="Calibri"/>
              </a:rPr>
              <a:t>Catering and Wine</a:t>
            </a:r>
          </a:p>
          <a:p>
            <a:pPr marL="914400" lvl="1" indent="-457200">
              <a:buFont typeface="Wingdings" panose="05000000000000000000" pitchFamily="2" charset="2"/>
              <a:buChar char="§"/>
            </a:pPr>
            <a:r>
              <a:rPr lang="en-US" sz="1600" dirty="0">
                <a:solidFill>
                  <a:srgbClr val="002060"/>
                </a:solidFill>
                <a:ea typeface="Calibri"/>
                <a:cs typeface="Calibri"/>
              </a:rPr>
              <a:t>DJs</a:t>
            </a:r>
          </a:p>
          <a:p>
            <a:pPr marL="914400" lvl="1" indent="-457200">
              <a:buFont typeface="Wingdings" panose="05000000000000000000" pitchFamily="2" charset="2"/>
              <a:buChar char="§"/>
            </a:pPr>
            <a:r>
              <a:rPr lang="en-US" sz="1600" dirty="0">
                <a:solidFill>
                  <a:srgbClr val="002060"/>
                </a:solidFill>
                <a:ea typeface="+mn-lt"/>
                <a:cs typeface="+mn-lt"/>
              </a:rPr>
              <a:t>Venue Hire</a:t>
            </a:r>
          </a:p>
          <a:p>
            <a:pPr marL="285750" indent="-285750">
              <a:buFont typeface="Wingdings" panose="05000000000000000000" pitchFamily="2" charset="2"/>
              <a:buChar char="q"/>
            </a:pPr>
            <a:r>
              <a:rPr lang="en-US" sz="2000" dirty="0">
                <a:solidFill>
                  <a:srgbClr val="002060"/>
                </a:solidFill>
                <a:ea typeface="+mn-lt"/>
                <a:cs typeface="+mn-lt"/>
              </a:rPr>
              <a:t>Approved by Activities, PO number sent to supplier, finance pay invoice after goods received.</a:t>
            </a:r>
          </a:p>
        </p:txBody>
      </p:sp>
      <p:pic>
        <p:nvPicPr>
          <p:cNvPr id="15" name="Picture 14" descr="A blue and white sign with white letters&#10;&#10;Description automatically generated">
            <a:extLst>
              <a:ext uri="{FF2B5EF4-FFF2-40B4-BE49-F238E27FC236}">
                <a16:creationId xmlns:a16="http://schemas.microsoft.com/office/drawing/2014/main" id="{CA4B43EE-BEF9-0805-EC5A-4082B4A7A6D1}"/>
              </a:ext>
            </a:extLst>
          </p:cNvPr>
          <p:cNvPicPr>
            <a:picLocks noChangeAspect="1"/>
          </p:cNvPicPr>
          <p:nvPr/>
        </p:nvPicPr>
        <p:blipFill>
          <a:blip r:embed="rId4"/>
          <a:stretch>
            <a:fillRect/>
          </a:stretch>
        </p:blipFill>
        <p:spPr>
          <a:xfrm>
            <a:off x="10762832" y="6205221"/>
            <a:ext cx="1107471" cy="347300"/>
          </a:xfrm>
          <a:prstGeom prst="rect">
            <a:avLst/>
          </a:prstGeom>
        </p:spPr>
      </p:pic>
      <p:sp>
        <p:nvSpPr>
          <p:cNvPr id="2" name="TextBox 1">
            <a:extLst>
              <a:ext uri="{FF2B5EF4-FFF2-40B4-BE49-F238E27FC236}">
                <a16:creationId xmlns:a16="http://schemas.microsoft.com/office/drawing/2014/main" id="{975977A0-4F11-EBDA-51F5-D90B7B574417}"/>
              </a:ext>
            </a:extLst>
          </p:cNvPr>
          <p:cNvSpPr txBox="1"/>
          <p:nvPr/>
        </p:nvSpPr>
        <p:spPr>
          <a:xfrm>
            <a:off x="842232" y="966904"/>
            <a:ext cx="4476121"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a:solidFill>
                  <a:srgbClr val="002060"/>
                </a:solidFill>
                <a:ea typeface="+mn-lt"/>
                <a:cs typeface="+mn-lt"/>
              </a:rPr>
              <a:t>Expense Form:</a:t>
            </a:r>
          </a:p>
          <a:p>
            <a:pPr marL="342900" indent="-342900">
              <a:buFont typeface="Wingdings" panose="05000000000000000000" pitchFamily="2" charset="2"/>
              <a:buChar char="Ø"/>
            </a:pPr>
            <a:r>
              <a:rPr lang="en-US" sz="2000" dirty="0">
                <a:solidFill>
                  <a:srgbClr val="002060"/>
                </a:solidFill>
                <a:ea typeface="+mn-lt"/>
                <a:cs typeface="+mn-lt"/>
              </a:rPr>
              <a:t>Small purchases – tea bags etc.</a:t>
            </a:r>
          </a:p>
          <a:p>
            <a:pPr marL="342900" indent="-342900">
              <a:buFont typeface="Wingdings" panose="05000000000000000000" pitchFamily="2" charset="2"/>
              <a:buChar char="Ø"/>
            </a:pPr>
            <a:r>
              <a:rPr lang="en-US" sz="2000" dirty="0">
                <a:solidFill>
                  <a:srgbClr val="002060"/>
                </a:solidFill>
                <a:ea typeface="+mn-lt"/>
                <a:cs typeface="+mn-lt"/>
              </a:rPr>
              <a:t>&lt;£150 overall.</a:t>
            </a:r>
          </a:p>
          <a:p>
            <a:pPr marL="342900" indent="-342900">
              <a:buFont typeface="Wingdings" panose="05000000000000000000" pitchFamily="2" charset="2"/>
              <a:buChar char="Ø"/>
            </a:pPr>
            <a:r>
              <a:rPr lang="en-US" sz="2000" dirty="0">
                <a:solidFill>
                  <a:srgbClr val="002060"/>
                </a:solidFill>
                <a:ea typeface="+mn-lt"/>
                <a:cs typeface="+mn-lt"/>
              </a:rPr>
              <a:t>Checked with Treasurer/Chair it’s okay.</a:t>
            </a:r>
          </a:p>
          <a:p>
            <a:pPr marL="342900" indent="-342900">
              <a:buFont typeface="Wingdings" panose="05000000000000000000" pitchFamily="2" charset="2"/>
              <a:buChar char="Ø"/>
            </a:pPr>
            <a:r>
              <a:rPr lang="en-US" sz="2000" dirty="0">
                <a:solidFill>
                  <a:srgbClr val="002060"/>
                </a:solidFill>
                <a:ea typeface="+mn-lt"/>
                <a:cs typeface="+mn-lt"/>
              </a:rPr>
              <a:t>Keep VAT Receipt and make sure it is attached.</a:t>
            </a:r>
          </a:p>
          <a:p>
            <a:pPr marL="342900" indent="-342900">
              <a:buFont typeface="Wingdings" panose="05000000000000000000" pitchFamily="2" charset="2"/>
              <a:buChar char="Ø"/>
            </a:pPr>
            <a:r>
              <a:rPr lang="en-US" sz="2000" dirty="0">
                <a:solidFill>
                  <a:srgbClr val="002060"/>
                </a:solidFill>
                <a:ea typeface="+mn-lt"/>
                <a:cs typeface="+mn-lt"/>
              </a:rPr>
              <a:t>Purchase made to be repaid.</a:t>
            </a:r>
          </a:p>
          <a:p>
            <a:pPr marL="342900" indent="-342900">
              <a:buFont typeface="Wingdings" panose="05000000000000000000" pitchFamily="2" charset="2"/>
              <a:buChar char="Ø"/>
            </a:pPr>
            <a:r>
              <a:rPr lang="en-US" sz="2000" dirty="0">
                <a:solidFill>
                  <a:srgbClr val="002060"/>
                </a:solidFill>
                <a:ea typeface="+mn-lt"/>
                <a:cs typeface="+mn-lt"/>
              </a:rPr>
              <a:t>In-person expenses at shops.</a:t>
            </a:r>
          </a:p>
          <a:p>
            <a:pPr marL="342900" indent="-342900">
              <a:buFont typeface="Wingdings" panose="05000000000000000000" pitchFamily="2" charset="2"/>
              <a:buChar char="Ø"/>
            </a:pPr>
            <a:r>
              <a:rPr lang="en-US" sz="2000" dirty="0">
                <a:solidFill>
                  <a:srgbClr val="002060"/>
                </a:solidFill>
                <a:ea typeface="+mn-lt"/>
                <a:cs typeface="+mn-lt"/>
              </a:rPr>
              <a:t>Reimbursed directly to student.</a:t>
            </a:r>
          </a:p>
          <a:p>
            <a:pPr marL="342900" indent="-342900">
              <a:buFont typeface="Wingdings" panose="05000000000000000000" pitchFamily="2" charset="2"/>
              <a:buChar char="Ø"/>
            </a:pPr>
            <a:r>
              <a:rPr lang="en-US" sz="2000" dirty="0">
                <a:solidFill>
                  <a:srgbClr val="002060"/>
                </a:solidFill>
                <a:ea typeface="+mn-lt"/>
                <a:cs typeface="+mn-lt"/>
              </a:rPr>
              <a:t>Any member can submit.</a:t>
            </a:r>
          </a:p>
          <a:p>
            <a:pPr marL="342900" indent="-342900">
              <a:buFont typeface="Wingdings" panose="05000000000000000000" pitchFamily="2" charset="2"/>
              <a:buChar char="Ø"/>
            </a:pPr>
            <a:r>
              <a:rPr lang="en-US" sz="2000" dirty="0">
                <a:solidFill>
                  <a:srgbClr val="002060"/>
                </a:solidFill>
                <a:ea typeface="+mn-lt"/>
                <a:cs typeface="+mn-lt"/>
              </a:rPr>
              <a:t>Money approved AFTER purchase</a:t>
            </a:r>
          </a:p>
          <a:p>
            <a:pPr marL="342900" indent="-342900">
              <a:buFont typeface="Wingdings" panose="05000000000000000000" pitchFamily="2" charset="2"/>
              <a:buChar char="Ø"/>
            </a:pPr>
            <a:r>
              <a:rPr lang="en-US" sz="2000" dirty="0">
                <a:solidFill>
                  <a:srgbClr val="002060"/>
                </a:solidFill>
                <a:ea typeface="+mn-lt"/>
                <a:cs typeface="+mn-lt"/>
              </a:rPr>
              <a:t>Submitted by person who spent the money.</a:t>
            </a:r>
          </a:p>
          <a:p>
            <a:pPr marL="342900" indent="-342900">
              <a:buFont typeface="Wingdings" panose="05000000000000000000" pitchFamily="2" charset="2"/>
              <a:buChar char="Ø"/>
            </a:pPr>
            <a:r>
              <a:rPr lang="en-US" sz="2000" dirty="0">
                <a:solidFill>
                  <a:srgbClr val="002060"/>
                </a:solidFill>
                <a:ea typeface="+mn-lt"/>
                <a:cs typeface="+mn-lt"/>
              </a:rPr>
              <a:t>Approved by Chair/Treasurer then Activities before reimbursed</a:t>
            </a:r>
            <a:endParaRPr lang="en-US" sz="2000" dirty="0">
              <a:solidFill>
                <a:srgbClr val="002060"/>
              </a:solidFill>
              <a:ea typeface="Calibri"/>
              <a:cs typeface="Calibri"/>
            </a:endParaRPr>
          </a:p>
          <a:p>
            <a:pPr algn="ctr"/>
            <a:endParaRPr lang="en-US" dirty="0">
              <a:solidFill>
                <a:srgbClr val="002060"/>
              </a:solidFill>
              <a:ea typeface="Calibri"/>
              <a:cs typeface="Calibri"/>
            </a:endParaRPr>
          </a:p>
        </p:txBody>
      </p:sp>
    </p:spTree>
    <p:extLst>
      <p:ext uri="{BB962C8B-B14F-4D97-AF65-F5344CB8AC3E}">
        <p14:creationId xmlns:p14="http://schemas.microsoft.com/office/powerpoint/2010/main" val="842535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281C-FF50-0A27-1665-3EC8E4C4CA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59FCE66-6BE2-D887-C6C7-A3BF0E46B02A}"/>
              </a:ext>
            </a:extLst>
          </p:cNvPr>
          <p:cNvSpPr/>
          <p:nvPr/>
        </p:nvSpPr>
        <p:spPr>
          <a:xfrm>
            <a:off x="321697" y="0"/>
            <a:ext cx="107096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9" name="Group 8">
            <a:extLst>
              <a:ext uri="{FF2B5EF4-FFF2-40B4-BE49-F238E27FC236}">
                <a16:creationId xmlns:a16="http://schemas.microsoft.com/office/drawing/2014/main" id="{B02C19C8-0EDC-C831-1937-F2FDF8A8593E}"/>
              </a:ext>
            </a:extLst>
          </p:cNvPr>
          <p:cNvGrpSpPr/>
          <p:nvPr/>
        </p:nvGrpSpPr>
        <p:grpSpPr>
          <a:xfrm>
            <a:off x="9931078" y="0"/>
            <a:ext cx="2264717" cy="6858000"/>
            <a:chOff x="6152233" y="0"/>
            <a:chExt cx="6039767" cy="6858000"/>
          </a:xfrm>
        </p:grpSpPr>
        <p:sp>
          <p:nvSpPr>
            <p:cNvPr id="7" name="Rectangle 6">
              <a:extLst>
                <a:ext uri="{FF2B5EF4-FFF2-40B4-BE49-F238E27FC236}">
                  <a16:creationId xmlns:a16="http://schemas.microsoft.com/office/drawing/2014/main" id="{FBF2984F-F23F-E0F1-E4FF-1F5A506947FA}"/>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56127FDA-8696-D651-02F5-1B3501C88459}"/>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7BA6A50D-B147-5FFD-0944-3244A974BBB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DC00C7BC-0E7F-1C3D-2990-A223B7C35552}"/>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8AC9E33-328F-495B-4A38-6703AFD103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5A7B2CB8-1420-55B0-7FFD-41D68FDBAF73}"/>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A693759E-461B-79D6-94AB-5DA2CFF7015D}"/>
              </a:ext>
            </a:extLst>
          </p:cNvPr>
          <p:cNvSpPr txBox="1"/>
          <p:nvPr/>
        </p:nvSpPr>
        <p:spPr>
          <a:xfrm>
            <a:off x="898391" y="365177"/>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Expense Form vs PO Form</a:t>
            </a:r>
          </a:p>
        </p:txBody>
      </p:sp>
      <p:pic>
        <p:nvPicPr>
          <p:cNvPr id="15" name="Picture 14" descr="A blue and white sign with white letters&#10;&#10;Description automatically generated">
            <a:extLst>
              <a:ext uri="{FF2B5EF4-FFF2-40B4-BE49-F238E27FC236}">
                <a16:creationId xmlns:a16="http://schemas.microsoft.com/office/drawing/2014/main" id="{E0ECD189-B87C-9F45-8849-754275958311}"/>
              </a:ext>
            </a:extLst>
          </p:cNvPr>
          <p:cNvPicPr>
            <a:picLocks noChangeAspect="1"/>
          </p:cNvPicPr>
          <p:nvPr/>
        </p:nvPicPr>
        <p:blipFill>
          <a:blip r:embed="rId4"/>
          <a:stretch>
            <a:fillRect/>
          </a:stretch>
        </p:blipFill>
        <p:spPr>
          <a:xfrm>
            <a:off x="10205394" y="6030410"/>
            <a:ext cx="1664909" cy="522111"/>
          </a:xfrm>
          <a:prstGeom prst="rect">
            <a:avLst/>
          </a:prstGeom>
        </p:spPr>
      </p:pic>
      <p:sp>
        <p:nvSpPr>
          <p:cNvPr id="3" name="TextBox 2">
            <a:extLst>
              <a:ext uri="{FF2B5EF4-FFF2-40B4-BE49-F238E27FC236}">
                <a16:creationId xmlns:a16="http://schemas.microsoft.com/office/drawing/2014/main" id="{47036944-1F18-5120-AAE7-D2F048CAE5DD}"/>
              </a:ext>
            </a:extLst>
          </p:cNvPr>
          <p:cNvSpPr txBox="1"/>
          <p:nvPr/>
        </p:nvSpPr>
        <p:spPr>
          <a:xfrm>
            <a:off x="889492" y="2259052"/>
            <a:ext cx="913212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rgbClr val="1A3668"/>
                </a:solidFill>
                <a:latin typeface="Calibri"/>
                <a:ea typeface="+mn-lt"/>
                <a:cs typeface="Calibri"/>
              </a:rPr>
              <a:t>Still unsure? </a:t>
            </a:r>
          </a:p>
          <a:p>
            <a:pPr algn="ctr"/>
            <a:endParaRPr lang="en-US" sz="4400" dirty="0">
              <a:solidFill>
                <a:srgbClr val="1A3668"/>
              </a:solidFill>
              <a:latin typeface="Calibri"/>
              <a:ea typeface="+mn-lt"/>
              <a:cs typeface="Calibri"/>
            </a:endParaRPr>
          </a:p>
          <a:p>
            <a:pPr algn="ctr"/>
            <a:r>
              <a:rPr lang="en-US" sz="3600" dirty="0">
                <a:solidFill>
                  <a:srgbClr val="1A3668"/>
                </a:solidFill>
                <a:latin typeface="Calibri"/>
                <a:ea typeface="+mn-lt"/>
                <a:cs typeface="Calibri"/>
              </a:rPr>
              <a:t>Submit a PO first so you aren’t put out if your group doesn’t approve it or have the money!</a:t>
            </a:r>
          </a:p>
        </p:txBody>
      </p:sp>
    </p:spTree>
    <p:extLst>
      <p:ext uri="{BB962C8B-B14F-4D97-AF65-F5344CB8AC3E}">
        <p14:creationId xmlns:p14="http://schemas.microsoft.com/office/powerpoint/2010/main" val="596033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D47AD-00F3-5456-1A67-4677963D9E2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1D993B-D190-0C45-3CC6-E53FFFC9088A}"/>
              </a:ext>
            </a:extLst>
          </p:cNvPr>
          <p:cNvSpPr/>
          <p:nvPr/>
        </p:nvSpPr>
        <p:spPr>
          <a:xfrm>
            <a:off x="529394"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7D0D7F8-E028-5FC9-D1EF-7FC55A670B26}"/>
              </a:ext>
            </a:extLst>
          </p:cNvPr>
          <p:cNvGrpSpPr/>
          <p:nvPr/>
        </p:nvGrpSpPr>
        <p:grpSpPr>
          <a:xfrm>
            <a:off x="9910284" y="0"/>
            <a:ext cx="2285511" cy="6858000"/>
            <a:chOff x="6152233" y="0"/>
            <a:chExt cx="6039767" cy="6858000"/>
          </a:xfrm>
        </p:grpSpPr>
        <p:sp>
          <p:nvSpPr>
            <p:cNvPr id="7" name="Rectangle 6">
              <a:extLst>
                <a:ext uri="{FF2B5EF4-FFF2-40B4-BE49-F238E27FC236}">
                  <a16:creationId xmlns:a16="http://schemas.microsoft.com/office/drawing/2014/main" id="{A444749C-F5DE-DAF9-BC39-E932C7C091B3}"/>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27B7D40C-AD62-65C8-C7A2-CB76F88AFEAD}"/>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E282967-35B0-99DD-AC93-24DC0FFB19F2}"/>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9C3B0D65-6820-3189-E405-829B78CB974C}"/>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C03625-EA10-8C96-3D16-F73D4CA13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A537B7E-CC59-0C83-AE5C-813F40830C89}"/>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522DD731-EC4A-C725-9093-F39C83E13A5F}"/>
              </a:ext>
            </a:extLst>
          </p:cNvPr>
          <p:cNvSpPr txBox="1"/>
          <p:nvPr/>
        </p:nvSpPr>
        <p:spPr>
          <a:xfrm>
            <a:off x="965434" y="22015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Where to find the forms</a:t>
            </a:r>
          </a:p>
        </p:txBody>
      </p:sp>
      <p:pic>
        <p:nvPicPr>
          <p:cNvPr id="15" name="Picture 14" descr="A blue and white sign with white letters&#10;&#10;Description automatically generated">
            <a:extLst>
              <a:ext uri="{FF2B5EF4-FFF2-40B4-BE49-F238E27FC236}">
                <a16:creationId xmlns:a16="http://schemas.microsoft.com/office/drawing/2014/main" id="{D9B81945-A85C-3392-7344-F3F1AF9920D5}"/>
              </a:ext>
            </a:extLst>
          </p:cNvPr>
          <p:cNvPicPr>
            <a:picLocks noChangeAspect="1"/>
          </p:cNvPicPr>
          <p:nvPr/>
        </p:nvPicPr>
        <p:blipFill>
          <a:blip r:embed="rId4"/>
          <a:stretch>
            <a:fillRect/>
          </a:stretch>
        </p:blipFill>
        <p:spPr>
          <a:xfrm>
            <a:off x="10522468" y="6102378"/>
            <a:ext cx="1324685" cy="415418"/>
          </a:xfrm>
          <a:prstGeom prst="rect">
            <a:avLst/>
          </a:prstGeom>
        </p:spPr>
      </p:pic>
      <p:pic>
        <p:nvPicPr>
          <p:cNvPr id="3" name="Picture 2">
            <a:extLst>
              <a:ext uri="{FF2B5EF4-FFF2-40B4-BE49-F238E27FC236}">
                <a16:creationId xmlns:a16="http://schemas.microsoft.com/office/drawing/2014/main" id="{CAA76FF4-19F1-B7BB-A98F-9B0E2899AE0D}"/>
              </a:ext>
            </a:extLst>
          </p:cNvPr>
          <p:cNvPicPr>
            <a:picLocks noChangeAspect="1"/>
          </p:cNvPicPr>
          <p:nvPr/>
        </p:nvPicPr>
        <p:blipFill>
          <a:blip r:embed="rId5"/>
          <a:stretch>
            <a:fillRect/>
          </a:stretch>
        </p:blipFill>
        <p:spPr>
          <a:xfrm>
            <a:off x="708238" y="1148194"/>
            <a:ext cx="9202046" cy="4586479"/>
          </a:xfrm>
          <a:prstGeom prst="rect">
            <a:avLst/>
          </a:prstGeom>
        </p:spPr>
      </p:pic>
    </p:spTree>
    <p:extLst>
      <p:ext uri="{BB962C8B-B14F-4D97-AF65-F5344CB8AC3E}">
        <p14:creationId xmlns:p14="http://schemas.microsoft.com/office/powerpoint/2010/main" val="797011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DBAD-67BA-4482-FB43-60CAE1AA53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A3957D-F8F0-0DB7-66FA-5A82B9430BD5}"/>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B436199-26EC-BDC2-84E1-56A7FCFB7537}"/>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BB8BD1E7-4E1E-1626-3277-8C495604D89C}"/>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C23FE5F7-87A5-7871-810E-910CCE3CBFE2}"/>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177047C3-B35F-B4C5-6C89-B18B295B8D34}"/>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4E319DAE-9576-295F-1152-ECE37357C46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BB337B0-91E4-3114-AE2A-D41325CBB1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3628A069-5424-835E-8B53-C76EDCA04E4D}"/>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7F326E59-4892-AE1B-70CA-0D9F1B323204}"/>
              </a:ext>
            </a:extLst>
          </p:cNvPr>
          <p:cNvSpPr txBox="1"/>
          <p:nvPr/>
        </p:nvSpPr>
        <p:spPr>
          <a:xfrm>
            <a:off x="847355" y="2224292"/>
            <a:ext cx="76586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2060"/>
                </a:solidFill>
                <a:ea typeface="+mn-lt"/>
                <a:cs typeface="+mn-lt"/>
              </a:rPr>
              <a:t>Your role in it all…</a:t>
            </a:r>
            <a:endParaRPr lang="en-US" sz="3200" dirty="0"/>
          </a:p>
        </p:txBody>
      </p:sp>
      <p:sp>
        <p:nvSpPr>
          <p:cNvPr id="6" name="TextBox 5">
            <a:extLst>
              <a:ext uri="{FF2B5EF4-FFF2-40B4-BE49-F238E27FC236}">
                <a16:creationId xmlns:a16="http://schemas.microsoft.com/office/drawing/2014/main" id="{3F597A01-79C8-521F-BF55-05AC5FE37D6D}"/>
              </a:ext>
            </a:extLst>
          </p:cNvPr>
          <p:cNvSpPr txBox="1"/>
          <p:nvPr/>
        </p:nvSpPr>
        <p:spPr>
          <a:xfrm>
            <a:off x="1937514" y="4336973"/>
            <a:ext cx="62603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4A471107-938A-802F-EF3B-BA59E92D1537}"/>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DF4815D8-03EC-0ADF-E31D-245E9C755F13}"/>
              </a:ext>
            </a:extLst>
          </p:cNvPr>
          <p:cNvCxnSpPr/>
          <p:nvPr/>
        </p:nvCxnSpPr>
        <p:spPr>
          <a:xfrm flipV="1">
            <a:off x="1937514" y="3914322"/>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4814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102519" y="272387"/>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What does a treasurer do?</a:t>
            </a:r>
          </a:p>
        </p:txBody>
      </p:sp>
      <p:sp>
        <p:nvSpPr>
          <p:cNvPr id="6" name="TextBox 5">
            <a:extLst>
              <a:ext uri="{FF2B5EF4-FFF2-40B4-BE49-F238E27FC236}">
                <a16:creationId xmlns:a16="http://schemas.microsoft.com/office/drawing/2014/main" id="{418A5D0A-471F-657D-DD1F-20BE6C569258}"/>
              </a:ext>
            </a:extLst>
          </p:cNvPr>
          <p:cNvSpPr txBox="1"/>
          <p:nvPr/>
        </p:nvSpPr>
        <p:spPr>
          <a:xfrm>
            <a:off x="1003400" y="1714832"/>
            <a:ext cx="8637915"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cs typeface="Calibri Light"/>
              </a:rPr>
              <a:t>1</a:t>
            </a:r>
            <a:r>
              <a:rPr lang="en-US" sz="2400" dirty="0">
                <a:solidFill>
                  <a:srgbClr val="002060"/>
                </a:solidFill>
                <a:latin typeface="Calibri"/>
                <a:cs typeface="Calibri Light"/>
              </a:rPr>
              <a:t>.</a:t>
            </a:r>
            <a:r>
              <a:rPr lang="en-US" sz="2400" dirty="0">
                <a:solidFill>
                  <a:srgbClr val="002060"/>
                </a:solidFill>
                <a:cs typeface="Calibri"/>
              </a:rPr>
              <a:t>Record monies received</a:t>
            </a:r>
            <a:endParaRPr lang="en-US" dirty="0">
              <a:solidFill>
                <a:srgbClr val="002060"/>
              </a:solidFill>
              <a:cs typeface="Calibri"/>
            </a:endParaRPr>
          </a:p>
          <a:p>
            <a:r>
              <a:rPr lang="en-US" sz="2400" dirty="0">
                <a:solidFill>
                  <a:srgbClr val="002060"/>
                </a:solidFill>
                <a:ea typeface="+mn-lt"/>
                <a:cs typeface="+mn-lt"/>
              </a:rPr>
              <a:t>2.</a:t>
            </a:r>
            <a:r>
              <a:rPr lang="en-US" sz="2400" dirty="0">
                <a:solidFill>
                  <a:srgbClr val="002060"/>
                </a:solidFill>
                <a:cs typeface="Calibri"/>
              </a:rPr>
              <a:t>Pay monies into club or society account promptly</a:t>
            </a:r>
            <a:endParaRPr lang="en-US" dirty="0">
              <a:solidFill>
                <a:srgbClr val="002060"/>
              </a:solidFill>
              <a:cs typeface="Calibri"/>
            </a:endParaRPr>
          </a:p>
          <a:p>
            <a:r>
              <a:rPr lang="en-US" sz="2400" dirty="0">
                <a:solidFill>
                  <a:srgbClr val="002060"/>
                </a:solidFill>
                <a:ea typeface="+mn-lt"/>
                <a:cs typeface="+mn-lt"/>
              </a:rPr>
              <a:t>3.</a:t>
            </a:r>
            <a:r>
              <a:rPr lang="en-US" sz="2400" dirty="0">
                <a:solidFill>
                  <a:srgbClr val="002060"/>
                </a:solidFill>
                <a:cs typeface="Calibri"/>
              </a:rPr>
              <a:t>Record Income and Expenditure separately</a:t>
            </a:r>
            <a:endParaRPr lang="en-US" dirty="0">
              <a:solidFill>
                <a:srgbClr val="002060"/>
              </a:solidFill>
              <a:cs typeface="Calibri"/>
            </a:endParaRPr>
          </a:p>
          <a:p>
            <a:r>
              <a:rPr lang="en-US" sz="2400" dirty="0">
                <a:solidFill>
                  <a:srgbClr val="002060"/>
                </a:solidFill>
                <a:ea typeface="+mn-lt"/>
                <a:cs typeface="+mn-lt"/>
              </a:rPr>
              <a:t>4.</a:t>
            </a:r>
            <a:r>
              <a:rPr lang="en-US" sz="2400" dirty="0">
                <a:solidFill>
                  <a:srgbClr val="002060"/>
                </a:solidFill>
                <a:cs typeface="Calibri"/>
              </a:rPr>
              <a:t>Keep accurate records</a:t>
            </a:r>
            <a:endParaRPr lang="en-US" dirty="0">
              <a:solidFill>
                <a:srgbClr val="002060"/>
              </a:solidFill>
              <a:cs typeface="Calibri"/>
            </a:endParaRPr>
          </a:p>
          <a:p>
            <a:r>
              <a:rPr lang="en-US" sz="2400" dirty="0">
                <a:solidFill>
                  <a:srgbClr val="002060"/>
                </a:solidFill>
                <a:ea typeface="+mn-lt"/>
                <a:cs typeface="+mn-lt"/>
              </a:rPr>
              <a:t>5.</a:t>
            </a:r>
            <a:r>
              <a:rPr lang="en-US" sz="2400" dirty="0">
                <a:solidFill>
                  <a:srgbClr val="002060"/>
                </a:solidFill>
                <a:cs typeface="Calibri"/>
              </a:rPr>
              <a:t>Keep your committee informed about financial matters</a:t>
            </a:r>
            <a:endParaRPr lang="en-US" dirty="0">
              <a:solidFill>
                <a:srgbClr val="002060"/>
              </a:solidFill>
              <a:cs typeface="Calibri"/>
            </a:endParaRPr>
          </a:p>
          <a:p>
            <a:r>
              <a:rPr lang="en-US" sz="2400" dirty="0">
                <a:solidFill>
                  <a:srgbClr val="002060"/>
                </a:solidFill>
                <a:ea typeface="+mn-lt"/>
                <a:cs typeface="+mn-lt"/>
              </a:rPr>
              <a:t>6.</a:t>
            </a:r>
            <a:r>
              <a:rPr lang="en-US" sz="2400" b="1" dirty="0">
                <a:solidFill>
                  <a:srgbClr val="002060"/>
                </a:solidFill>
                <a:cs typeface="Calibri"/>
              </a:rPr>
              <a:t>Create a budget for your club/society for the year</a:t>
            </a:r>
            <a:endParaRPr lang="en-US" dirty="0">
              <a:solidFill>
                <a:srgbClr val="002060"/>
              </a:solidFill>
              <a:cs typeface="Calibri"/>
            </a:endParaRPr>
          </a:p>
          <a:p>
            <a:r>
              <a:rPr lang="en-US" sz="2400" dirty="0">
                <a:solidFill>
                  <a:srgbClr val="002060"/>
                </a:solidFill>
                <a:ea typeface="+mn-lt"/>
                <a:cs typeface="+mn-lt"/>
              </a:rPr>
              <a:t>7.</a:t>
            </a:r>
            <a:r>
              <a:rPr lang="en-US" sz="2400" dirty="0">
                <a:solidFill>
                  <a:srgbClr val="002060"/>
                </a:solidFill>
                <a:cs typeface="Calibri"/>
              </a:rPr>
              <a:t>Approve club/society expenditure</a:t>
            </a:r>
            <a:endParaRPr lang="en-US" dirty="0">
              <a:solidFill>
                <a:srgbClr val="002060"/>
              </a:solidFill>
              <a:cs typeface="Calibri"/>
            </a:endParaRPr>
          </a:p>
          <a:p>
            <a:r>
              <a:rPr lang="en-US" sz="2400" dirty="0">
                <a:solidFill>
                  <a:srgbClr val="002060"/>
                </a:solidFill>
                <a:ea typeface="+mn-lt"/>
                <a:cs typeface="+mn-lt"/>
              </a:rPr>
              <a:t>8.</a:t>
            </a:r>
            <a:r>
              <a:rPr lang="en-US" sz="2400" dirty="0">
                <a:solidFill>
                  <a:srgbClr val="002060"/>
                </a:solidFill>
                <a:cs typeface="Calibri"/>
              </a:rPr>
              <a:t>Liaise with the Student Union about what’s in your account</a:t>
            </a:r>
            <a:endParaRPr lang="en-US" dirty="0">
              <a:solidFill>
                <a:srgbClr val="002060"/>
              </a:solidFill>
              <a:cs typeface="Calibri"/>
            </a:endParaRPr>
          </a:p>
          <a:p>
            <a:r>
              <a:rPr lang="en-US" sz="2400" dirty="0">
                <a:solidFill>
                  <a:srgbClr val="002060"/>
                </a:solidFill>
                <a:ea typeface="+mn-lt"/>
                <a:cs typeface="+mn-lt"/>
              </a:rPr>
              <a:t>9.</a:t>
            </a:r>
            <a:r>
              <a:rPr lang="en-US" sz="2400" dirty="0">
                <a:solidFill>
                  <a:srgbClr val="002060"/>
                </a:solidFill>
                <a:cs typeface="Calibri"/>
              </a:rPr>
              <a:t>Complete financial forms e.g. invoices and purchase orders (POs).</a:t>
            </a:r>
          </a:p>
          <a:p>
            <a:r>
              <a:rPr lang="en-US" sz="2400" dirty="0">
                <a:solidFill>
                  <a:srgbClr val="002060"/>
                </a:solidFill>
                <a:cs typeface="Calibri"/>
              </a:rPr>
              <a:t>10. Ensure spending is pre-approved and within the rules of student group accounts.</a:t>
            </a:r>
            <a:endParaRPr lang="en-US" dirty="0">
              <a:solidFill>
                <a:srgbClr val="002060"/>
              </a:solidFill>
            </a:endParaRPr>
          </a:p>
          <a:p>
            <a:pPr algn="ctr"/>
            <a:endParaRPr lang="en-US" sz="2000" dirty="0">
              <a:solidFill>
                <a:srgbClr val="002060"/>
              </a:solidFill>
              <a:ea typeface="Calibri"/>
              <a:cs typeface="Calibri"/>
            </a:endParaRPr>
          </a:p>
          <a:p>
            <a:pPr algn="ctr"/>
            <a:endParaRPr lang="en-US" sz="2000" dirty="0">
              <a:solidFill>
                <a:srgbClr val="002060"/>
              </a:solidFill>
              <a:ea typeface="Calibri"/>
              <a:cs typeface="Calibri"/>
            </a:endParaRPr>
          </a:p>
        </p:txBody>
      </p:sp>
      <p:pic>
        <p:nvPicPr>
          <p:cNvPr id="3" name="Picture 2" descr="A blue and white sign with white letters&#10;&#10;Description automatically generated">
            <a:extLst>
              <a:ext uri="{FF2B5EF4-FFF2-40B4-BE49-F238E27FC236}">
                <a16:creationId xmlns:a16="http://schemas.microsoft.com/office/drawing/2014/main" id="{6C904E2E-C976-A06E-A50E-97C34E3A273B}"/>
              </a:ext>
            </a:extLst>
          </p:cNvPr>
          <p:cNvPicPr>
            <a:picLocks noChangeAspect="1"/>
          </p:cNvPicPr>
          <p:nvPr/>
        </p:nvPicPr>
        <p:blipFill>
          <a:blip r:embed="rId4"/>
          <a:stretch>
            <a:fillRect/>
          </a:stretch>
        </p:blipFill>
        <p:spPr>
          <a:xfrm>
            <a:off x="10064386" y="5964621"/>
            <a:ext cx="1919122" cy="601832"/>
          </a:xfrm>
          <a:prstGeom prst="rect">
            <a:avLst/>
          </a:prstGeom>
        </p:spPr>
      </p:pic>
    </p:spTree>
    <p:extLst>
      <p:ext uri="{BB962C8B-B14F-4D97-AF65-F5344CB8AC3E}">
        <p14:creationId xmlns:p14="http://schemas.microsoft.com/office/powerpoint/2010/main" val="966269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463466" y="138702"/>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What does a treasurer do?</a:t>
            </a:r>
          </a:p>
        </p:txBody>
      </p:sp>
      <p:sp>
        <p:nvSpPr>
          <p:cNvPr id="6" name="TextBox 5">
            <a:extLst>
              <a:ext uri="{FF2B5EF4-FFF2-40B4-BE49-F238E27FC236}">
                <a16:creationId xmlns:a16="http://schemas.microsoft.com/office/drawing/2014/main" id="{418A5D0A-471F-657D-DD1F-20BE6C569258}"/>
              </a:ext>
            </a:extLst>
          </p:cNvPr>
          <p:cNvSpPr txBox="1"/>
          <p:nvPr/>
        </p:nvSpPr>
        <p:spPr>
          <a:xfrm>
            <a:off x="1003400" y="1159249"/>
            <a:ext cx="5906217"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2060"/>
                </a:solidFill>
                <a:ea typeface="+mn-lt"/>
                <a:cs typeface="+mn-lt"/>
              </a:rPr>
              <a:t>Maintain a register of assets/equipment</a:t>
            </a:r>
            <a:endParaRPr lang="en-US" dirty="0">
              <a:solidFill>
                <a:srgbClr val="002060"/>
              </a:solidFill>
              <a:ea typeface="Calibri"/>
              <a:cs typeface="Calibri"/>
            </a:endParaRP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ea typeface="+mn-lt"/>
                <a:cs typeface="+mn-lt"/>
              </a:rPr>
              <a:t>Carry out some online transactions</a:t>
            </a:r>
            <a:endParaRPr lang="en-US" dirty="0">
              <a:solidFill>
                <a:srgbClr val="002060"/>
              </a:solidFill>
              <a:ea typeface="+mn-lt"/>
              <a:cs typeface="+mn-lt"/>
            </a:endParaRPr>
          </a:p>
          <a:p>
            <a:pPr marL="342900" indent="-342900">
              <a:buFont typeface="Arial"/>
              <a:buChar char="•"/>
            </a:pPr>
            <a:endParaRPr lang="en-US" sz="2400" dirty="0">
              <a:solidFill>
                <a:srgbClr val="002060"/>
              </a:solidFill>
              <a:ea typeface="Calibri"/>
              <a:cs typeface="Calibri"/>
            </a:endParaRPr>
          </a:p>
          <a:p>
            <a:pPr marL="342900" indent="-342900">
              <a:buFont typeface="Arial"/>
              <a:buChar char="•"/>
            </a:pPr>
            <a:r>
              <a:rPr lang="en-US" sz="2400" dirty="0">
                <a:solidFill>
                  <a:srgbClr val="002060"/>
                </a:solidFill>
                <a:ea typeface="+mn-lt"/>
                <a:cs typeface="+mn-lt"/>
              </a:rPr>
              <a:t>Ensure policy compliance.</a:t>
            </a:r>
          </a:p>
          <a:p>
            <a:pPr marL="342900" indent="-342900">
              <a:buFont typeface="Arial"/>
              <a:buChar char="•"/>
            </a:pPr>
            <a:endParaRPr lang="en-US" sz="2400" dirty="0">
              <a:solidFill>
                <a:srgbClr val="002060"/>
              </a:solidFill>
              <a:latin typeface="Calibri"/>
              <a:ea typeface="+mn-lt"/>
              <a:cs typeface="+mn-lt"/>
            </a:endParaRPr>
          </a:p>
          <a:p>
            <a:pPr marL="342900" indent="-342900">
              <a:buFont typeface="Arial"/>
              <a:buChar char="•"/>
            </a:pPr>
            <a:r>
              <a:rPr lang="en-US" sz="2400" dirty="0">
                <a:solidFill>
                  <a:srgbClr val="002060"/>
                </a:solidFill>
                <a:latin typeface="Calibri"/>
                <a:ea typeface="+mn-lt"/>
                <a:cs typeface="+mn-lt"/>
              </a:rPr>
              <a:t>Track spending against Budget.</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ea typeface="+mn-lt"/>
                <a:cs typeface="+mn-lt"/>
              </a:rPr>
              <a:t>Apply for additional funding such as grants</a:t>
            </a:r>
            <a:endParaRPr lang="en-US" dirty="0">
              <a:solidFill>
                <a:srgbClr val="002060"/>
              </a:solidFill>
              <a:ea typeface="Calibri"/>
              <a:cs typeface="Calibri"/>
            </a:endParaRP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ea typeface="+mn-lt"/>
                <a:cs typeface="+mn-lt"/>
              </a:rPr>
              <a:t>Approve PO’S and Expenditures weekly</a:t>
            </a:r>
            <a:endParaRPr lang="en-US" dirty="0">
              <a:solidFill>
                <a:srgbClr val="002060"/>
              </a:solidFill>
              <a:ea typeface="Calibri" panose="020F0502020204030204"/>
              <a:cs typeface="Calibri" panose="020F0502020204030204"/>
            </a:endParaRPr>
          </a:p>
          <a:p>
            <a:endParaRPr lang="en-US" sz="2400" dirty="0">
              <a:solidFill>
                <a:srgbClr val="002060"/>
              </a:solidFill>
              <a:ea typeface="Calibri"/>
              <a:cs typeface="Calibri"/>
            </a:endParaRPr>
          </a:p>
          <a:p>
            <a:pPr marL="342900" indent="-342900">
              <a:buFont typeface="Arial"/>
              <a:buChar char="•"/>
            </a:pPr>
            <a:r>
              <a:rPr lang="en-US" sz="2400" dirty="0">
                <a:solidFill>
                  <a:srgbClr val="002060"/>
                </a:solidFill>
                <a:ea typeface="Calibri"/>
                <a:cs typeface="Calibri"/>
              </a:rPr>
              <a:t>Process Sponsorships and Donations</a:t>
            </a:r>
          </a:p>
          <a:p>
            <a:endParaRPr lang="en-US" sz="2400" dirty="0">
              <a:solidFill>
                <a:srgbClr val="000000"/>
              </a:solidFill>
              <a:ea typeface="Calibri"/>
              <a:cs typeface="Calibri"/>
            </a:endParaRPr>
          </a:p>
          <a:p>
            <a:pPr algn="ctr"/>
            <a:endParaRPr lang="en-US" sz="2000" dirty="0">
              <a:solidFill>
                <a:srgbClr val="002060"/>
              </a:solidFill>
              <a:ea typeface="Calibri"/>
              <a:cs typeface="Calibri"/>
            </a:endParaRPr>
          </a:p>
          <a:p>
            <a:pPr algn="ctr"/>
            <a:endParaRPr lang="en-US" sz="2000" dirty="0">
              <a:solidFill>
                <a:srgbClr val="002060"/>
              </a:solidFill>
              <a:ea typeface="Calibri"/>
              <a:cs typeface="Calibri"/>
            </a:endParaRPr>
          </a:p>
        </p:txBody>
      </p:sp>
      <p:pic>
        <p:nvPicPr>
          <p:cNvPr id="3" name="Picture 2" descr="A close up of a currency&#10;&#10;Description automatically generated">
            <a:extLst>
              <a:ext uri="{FF2B5EF4-FFF2-40B4-BE49-F238E27FC236}">
                <a16:creationId xmlns:a16="http://schemas.microsoft.com/office/drawing/2014/main" id="{0BAAC0F7-08EE-ACA7-98E1-1B847EBC44EE}"/>
              </a:ext>
            </a:extLst>
          </p:cNvPr>
          <p:cNvPicPr>
            <a:picLocks noChangeAspect="1"/>
          </p:cNvPicPr>
          <p:nvPr/>
        </p:nvPicPr>
        <p:blipFill>
          <a:blip r:embed="rId4"/>
          <a:stretch>
            <a:fillRect/>
          </a:stretch>
        </p:blipFill>
        <p:spPr>
          <a:xfrm>
            <a:off x="7327510" y="1981470"/>
            <a:ext cx="4208074" cy="3498910"/>
          </a:xfrm>
          <a:prstGeom prst="rect">
            <a:avLst/>
          </a:prstGeom>
        </p:spPr>
      </p:pic>
      <p:pic>
        <p:nvPicPr>
          <p:cNvPr id="10" name="Picture 9" descr="A blue and white sign with white letters&#10;&#10;Description automatically generated">
            <a:extLst>
              <a:ext uri="{FF2B5EF4-FFF2-40B4-BE49-F238E27FC236}">
                <a16:creationId xmlns:a16="http://schemas.microsoft.com/office/drawing/2014/main" id="{C2EEF8E2-CD9A-CB8F-9A01-BF6837919BCA}"/>
              </a:ext>
            </a:extLst>
          </p:cNvPr>
          <p:cNvPicPr>
            <a:picLocks noChangeAspect="1"/>
          </p:cNvPicPr>
          <p:nvPr/>
        </p:nvPicPr>
        <p:blipFill>
          <a:blip r:embed="rId5"/>
          <a:stretch>
            <a:fillRect/>
          </a:stretch>
        </p:blipFill>
        <p:spPr>
          <a:xfrm>
            <a:off x="10064386" y="5964621"/>
            <a:ext cx="1919122" cy="601832"/>
          </a:xfrm>
          <a:prstGeom prst="rect">
            <a:avLst/>
          </a:prstGeom>
        </p:spPr>
      </p:pic>
    </p:spTree>
    <p:extLst>
      <p:ext uri="{BB962C8B-B14F-4D97-AF65-F5344CB8AC3E}">
        <p14:creationId xmlns:p14="http://schemas.microsoft.com/office/powerpoint/2010/main" val="3941791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E11F8-2B8D-C326-52A0-1D3BA9F792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51FDF66-F861-C4C7-6AB6-D761B4CC073D}"/>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1AA2F54E-794B-34F6-2C2C-734A439D8163}"/>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BE982849-5CA5-1F2E-E657-A71FD8F0A7E3}"/>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0353E612-ADE1-71AC-44F1-FA874629783F}"/>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8BCAB8B-533B-B898-1041-EF89A7313085}"/>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EE54A248-E1BD-B251-A053-FA1E28BAD8FB}"/>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E2CF1CD-BBB1-2FEC-F3F8-4AB25B144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D9BDA55E-17C9-8724-D93E-92B88C7EB2D8}"/>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0D64B14-1A7B-E344-7CB9-D85171A10BED}"/>
              </a:ext>
            </a:extLst>
          </p:cNvPr>
          <p:cNvSpPr txBox="1"/>
          <p:nvPr/>
        </p:nvSpPr>
        <p:spPr>
          <a:xfrm>
            <a:off x="1102519" y="272387"/>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Supporting your Treasurer</a:t>
            </a:r>
          </a:p>
        </p:txBody>
      </p:sp>
      <p:sp>
        <p:nvSpPr>
          <p:cNvPr id="6" name="TextBox 5">
            <a:extLst>
              <a:ext uri="{FF2B5EF4-FFF2-40B4-BE49-F238E27FC236}">
                <a16:creationId xmlns:a16="http://schemas.microsoft.com/office/drawing/2014/main" id="{ECFD4CC9-B986-FD03-C972-1171F2FAE125}"/>
              </a:ext>
            </a:extLst>
          </p:cNvPr>
          <p:cNvSpPr txBox="1"/>
          <p:nvPr/>
        </p:nvSpPr>
        <p:spPr>
          <a:xfrm>
            <a:off x="1003400" y="1714832"/>
            <a:ext cx="863791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400" dirty="0">
                <a:solidFill>
                  <a:srgbClr val="002060"/>
                </a:solidFill>
                <a:latin typeface="Calibri"/>
                <a:cs typeface="Calibri Light"/>
              </a:rPr>
              <a:t>Review their budget and stick to it!</a:t>
            </a:r>
          </a:p>
          <a:p>
            <a:pPr marL="457200" indent="-457200">
              <a:buAutoNum type="arabicPeriod"/>
            </a:pPr>
            <a:r>
              <a:rPr lang="en-US" sz="2400" dirty="0">
                <a:solidFill>
                  <a:srgbClr val="002060"/>
                </a:solidFill>
                <a:latin typeface="Calibri"/>
                <a:ea typeface="Calibri"/>
                <a:cs typeface="Calibri Light"/>
              </a:rPr>
              <a:t>Check any expected spending with them before you do it.</a:t>
            </a:r>
          </a:p>
          <a:p>
            <a:pPr marL="457200" indent="-457200">
              <a:buAutoNum type="arabicPeriod"/>
            </a:pPr>
            <a:r>
              <a:rPr lang="en-US" sz="2400" dirty="0">
                <a:solidFill>
                  <a:srgbClr val="002060"/>
                </a:solidFill>
                <a:latin typeface="Calibri"/>
                <a:ea typeface="Calibri"/>
                <a:cs typeface="Calibri Light"/>
              </a:rPr>
              <a:t>Let them know in advance about any additional or unexpected costs.</a:t>
            </a:r>
          </a:p>
          <a:p>
            <a:pPr marL="457200" indent="-457200">
              <a:buAutoNum type="arabicPeriod"/>
            </a:pPr>
            <a:r>
              <a:rPr lang="en-US" sz="2400" dirty="0">
                <a:solidFill>
                  <a:srgbClr val="002060"/>
                </a:solidFill>
                <a:latin typeface="Calibri"/>
                <a:ea typeface="Calibri"/>
                <a:cs typeface="Calibri Light"/>
              </a:rPr>
              <a:t>BUCS – let them know about any fines or other expenses that will be due at the end of the year.</a:t>
            </a:r>
          </a:p>
          <a:p>
            <a:pPr marL="457200" indent="-457200">
              <a:buAutoNum type="arabicPeriod"/>
            </a:pPr>
            <a:r>
              <a:rPr lang="en-US" sz="2400" dirty="0">
                <a:solidFill>
                  <a:srgbClr val="002060"/>
                </a:solidFill>
                <a:latin typeface="Calibri"/>
                <a:ea typeface="Calibri"/>
                <a:cs typeface="Calibri Light"/>
              </a:rPr>
              <a:t>Always attach receipts to expense forms.</a:t>
            </a:r>
          </a:p>
          <a:p>
            <a:pPr marL="457200" indent="-457200">
              <a:buAutoNum type="arabicPeriod"/>
            </a:pPr>
            <a:r>
              <a:rPr lang="en-US" sz="2400" dirty="0">
                <a:solidFill>
                  <a:srgbClr val="002060"/>
                </a:solidFill>
                <a:latin typeface="Calibri"/>
                <a:ea typeface="Calibri"/>
                <a:cs typeface="Calibri Light"/>
              </a:rPr>
              <a:t>Write expense forms and POs (Chairs) clearly for smoother approval.</a:t>
            </a:r>
          </a:p>
          <a:p>
            <a:pPr marL="457200" indent="-457200">
              <a:buAutoNum type="arabicPeriod"/>
            </a:pPr>
            <a:r>
              <a:rPr lang="en-US" sz="2400" dirty="0">
                <a:solidFill>
                  <a:srgbClr val="002060"/>
                </a:solidFill>
                <a:latin typeface="Calibri"/>
                <a:ea typeface="Calibri"/>
                <a:cs typeface="Calibri Light"/>
              </a:rPr>
              <a:t>Submit expenses timely – within 30 days of purchase!</a:t>
            </a:r>
            <a:endParaRPr lang="en-US" sz="2000" dirty="0">
              <a:solidFill>
                <a:srgbClr val="002060"/>
              </a:solidFill>
              <a:ea typeface="Calibri"/>
              <a:cs typeface="Calibri"/>
            </a:endParaRPr>
          </a:p>
          <a:p>
            <a:pPr algn="ctr"/>
            <a:endParaRPr lang="en-US" sz="2000" dirty="0">
              <a:solidFill>
                <a:srgbClr val="002060"/>
              </a:solidFill>
              <a:ea typeface="Calibri"/>
              <a:cs typeface="Calibri"/>
            </a:endParaRPr>
          </a:p>
        </p:txBody>
      </p:sp>
      <p:pic>
        <p:nvPicPr>
          <p:cNvPr id="3" name="Picture 2" descr="A blue and white sign with white letters&#10;&#10;Description automatically generated">
            <a:extLst>
              <a:ext uri="{FF2B5EF4-FFF2-40B4-BE49-F238E27FC236}">
                <a16:creationId xmlns:a16="http://schemas.microsoft.com/office/drawing/2014/main" id="{26EA9BE7-97C9-B0D0-255D-D2BD0D3D3569}"/>
              </a:ext>
            </a:extLst>
          </p:cNvPr>
          <p:cNvPicPr>
            <a:picLocks noChangeAspect="1"/>
          </p:cNvPicPr>
          <p:nvPr/>
        </p:nvPicPr>
        <p:blipFill>
          <a:blip r:embed="rId4"/>
          <a:stretch>
            <a:fillRect/>
          </a:stretch>
        </p:blipFill>
        <p:spPr>
          <a:xfrm>
            <a:off x="10064386" y="5964621"/>
            <a:ext cx="1919122" cy="601832"/>
          </a:xfrm>
          <a:prstGeom prst="rect">
            <a:avLst/>
          </a:prstGeom>
        </p:spPr>
      </p:pic>
    </p:spTree>
    <p:extLst>
      <p:ext uri="{BB962C8B-B14F-4D97-AF65-F5344CB8AC3E}">
        <p14:creationId xmlns:p14="http://schemas.microsoft.com/office/powerpoint/2010/main" val="2977567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493230" y="379334"/>
            <a:ext cx="788161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002060"/>
                </a:solidFill>
                <a:ea typeface="Calibri"/>
                <a:cs typeface="Calibri"/>
              </a:rPr>
              <a:t>Welcome</a:t>
            </a:r>
          </a:p>
        </p:txBody>
      </p:sp>
      <p:sp>
        <p:nvSpPr>
          <p:cNvPr id="3" name="TextBox 2">
            <a:extLst>
              <a:ext uri="{FF2B5EF4-FFF2-40B4-BE49-F238E27FC236}">
                <a16:creationId xmlns:a16="http://schemas.microsoft.com/office/drawing/2014/main" id="{5D9C9787-7D26-699C-A6D0-3F875978AD1F}"/>
              </a:ext>
            </a:extLst>
          </p:cNvPr>
          <p:cNvSpPr txBox="1"/>
          <p:nvPr/>
        </p:nvSpPr>
        <p:spPr>
          <a:xfrm>
            <a:off x="1493230" y="1710392"/>
            <a:ext cx="78816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002060"/>
                </a:solidFill>
                <a:latin typeface="Calibri Light"/>
                <a:ea typeface="Calibri"/>
                <a:cs typeface="Calibri Light"/>
              </a:rPr>
              <a:t>Quick ground rules...</a:t>
            </a:r>
          </a:p>
        </p:txBody>
      </p:sp>
      <p:pic>
        <p:nvPicPr>
          <p:cNvPr id="2" name="Picture 1" descr="A lock on a black background&#10;&#10;Description automatically generated">
            <a:extLst>
              <a:ext uri="{FF2B5EF4-FFF2-40B4-BE49-F238E27FC236}">
                <a16:creationId xmlns:a16="http://schemas.microsoft.com/office/drawing/2014/main" id="{D97331AE-4A42-79FA-DF43-EB063C02E5B0}"/>
              </a:ext>
            </a:extLst>
          </p:cNvPr>
          <p:cNvPicPr>
            <a:picLocks noChangeAspect="1"/>
          </p:cNvPicPr>
          <p:nvPr/>
        </p:nvPicPr>
        <p:blipFill>
          <a:blip r:embed="rId4"/>
          <a:stretch>
            <a:fillRect/>
          </a:stretch>
        </p:blipFill>
        <p:spPr>
          <a:xfrm>
            <a:off x="1240692" y="2497567"/>
            <a:ext cx="8284308" cy="2937479"/>
          </a:xfrm>
          <a:prstGeom prst="rect">
            <a:avLst/>
          </a:prstGeom>
        </p:spPr>
      </p:pic>
      <p:pic>
        <p:nvPicPr>
          <p:cNvPr id="6" name="Picture 5" descr="A blue and white sign with white letters&#10;&#10;Description automatically generated">
            <a:extLst>
              <a:ext uri="{FF2B5EF4-FFF2-40B4-BE49-F238E27FC236}">
                <a16:creationId xmlns:a16="http://schemas.microsoft.com/office/drawing/2014/main" id="{84E6D492-E66E-A87D-E253-6046EAB9BE77}"/>
              </a:ext>
            </a:extLst>
          </p:cNvPr>
          <p:cNvPicPr>
            <a:picLocks noChangeAspect="1"/>
          </p:cNvPicPr>
          <p:nvPr/>
        </p:nvPicPr>
        <p:blipFill>
          <a:blip r:embed="rId5"/>
          <a:stretch>
            <a:fillRect/>
          </a:stretch>
        </p:blipFill>
        <p:spPr>
          <a:xfrm>
            <a:off x="10112478" y="5964621"/>
            <a:ext cx="1919122" cy="601832"/>
          </a:xfrm>
          <a:prstGeom prst="rect">
            <a:avLst/>
          </a:prstGeom>
        </p:spPr>
      </p:pic>
    </p:spTree>
    <p:extLst>
      <p:ext uri="{BB962C8B-B14F-4D97-AF65-F5344CB8AC3E}">
        <p14:creationId xmlns:p14="http://schemas.microsoft.com/office/powerpoint/2010/main" val="1840826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6" name="TextBox 5">
            <a:extLst>
              <a:ext uri="{FF2B5EF4-FFF2-40B4-BE49-F238E27FC236}">
                <a16:creationId xmlns:a16="http://schemas.microsoft.com/office/drawing/2014/main" id="{418A5D0A-471F-657D-DD1F-20BE6C569258}"/>
              </a:ext>
            </a:extLst>
          </p:cNvPr>
          <p:cNvSpPr txBox="1"/>
          <p:nvPr/>
        </p:nvSpPr>
        <p:spPr>
          <a:xfrm>
            <a:off x="1377716" y="4682622"/>
            <a:ext cx="851305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rgbClr val="002060"/>
                </a:solidFill>
                <a:ea typeface="+mn-lt"/>
                <a:cs typeface="+mn-lt"/>
              </a:rPr>
              <a:t>Good financial management is efficient and effective; it is critical to ensure your club/society is achieving its objectives and purpose.</a:t>
            </a:r>
            <a:endParaRPr lang="en-US" dirty="0">
              <a:solidFill>
                <a:srgbClr val="002060"/>
              </a:solidFill>
            </a:endParaRPr>
          </a:p>
          <a:p>
            <a:endParaRPr lang="en-US" sz="2400" dirty="0">
              <a:solidFill>
                <a:srgbClr val="002060"/>
              </a:solidFill>
              <a:ea typeface="Calibri"/>
              <a:cs typeface="Calibri"/>
            </a:endParaRPr>
          </a:p>
          <a:p>
            <a:pPr algn="ctr"/>
            <a:endParaRPr lang="en-US" sz="2000" dirty="0">
              <a:solidFill>
                <a:srgbClr val="002060"/>
              </a:solidFill>
              <a:ea typeface="Calibri"/>
              <a:cs typeface="Calibri"/>
            </a:endParaRPr>
          </a:p>
          <a:p>
            <a:pPr algn="ctr"/>
            <a:endParaRPr lang="en-US" sz="2000" dirty="0">
              <a:solidFill>
                <a:srgbClr val="002060"/>
              </a:solidFill>
              <a:ea typeface="Calibri"/>
              <a:cs typeface="Calibri"/>
            </a:endParaRPr>
          </a:p>
        </p:txBody>
      </p:sp>
      <p:pic>
        <p:nvPicPr>
          <p:cNvPr id="5" name="Picture 4" descr="A black background with blue text&#10;&#10;Description automatically generated">
            <a:extLst>
              <a:ext uri="{FF2B5EF4-FFF2-40B4-BE49-F238E27FC236}">
                <a16:creationId xmlns:a16="http://schemas.microsoft.com/office/drawing/2014/main" id="{578B6C9E-522A-0C82-78B3-309AFAEC7131}"/>
              </a:ext>
            </a:extLst>
          </p:cNvPr>
          <p:cNvPicPr>
            <a:picLocks noChangeAspect="1"/>
          </p:cNvPicPr>
          <p:nvPr/>
        </p:nvPicPr>
        <p:blipFill>
          <a:blip r:embed="rId4"/>
          <a:stretch>
            <a:fillRect/>
          </a:stretch>
        </p:blipFill>
        <p:spPr>
          <a:xfrm>
            <a:off x="2019648" y="213895"/>
            <a:ext cx="7216914" cy="4678948"/>
          </a:xfrm>
          <a:prstGeom prst="rect">
            <a:avLst/>
          </a:prstGeom>
        </p:spPr>
      </p:pic>
      <p:pic>
        <p:nvPicPr>
          <p:cNvPr id="10" name="Picture 9" descr="A hand writing on a white board&#10;&#10;Description automatically generated">
            <a:extLst>
              <a:ext uri="{FF2B5EF4-FFF2-40B4-BE49-F238E27FC236}">
                <a16:creationId xmlns:a16="http://schemas.microsoft.com/office/drawing/2014/main" id="{4F0CCD89-3E4C-4D37-0D50-4031F78D71BF}"/>
              </a:ext>
            </a:extLst>
          </p:cNvPr>
          <p:cNvPicPr>
            <a:picLocks noChangeAspect="1"/>
          </p:cNvPicPr>
          <p:nvPr/>
        </p:nvPicPr>
        <p:blipFill>
          <a:blip r:embed="rId5"/>
          <a:srcRect l="25111" r="-96" b="66861"/>
          <a:stretch/>
        </p:blipFill>
        <p:spPr>
          <a:xfrm>
            <a:off x="2953405" y="1016000"/>
            <a:ext cx="6285662" cy="2272639"/>
          </a:xfrm>
          <a:prstGeom prst="rect">
            <a:avLst/>
          </a:prstGeom>
        </p:spPr>
      </p:pic>
      <p:pic>
        <p:nvPicPr>
          <p:cNvPr id="18" name="Picture 17" descr="A blue and white sign with white letters&#10;&#10;Description automatically generated">
            <a:extLst>
              <a:ext uri="{FF2B5EF4-FFF2-40B4-BE49-F238E27FC236}">
                <a16:creationId xmlns:a16="http://schemas.microsoft.com/office/drawing/2014/main" id="{B28E86CD-E763-30DE-38A7-8FFF88525A0C}"/>
              </a:ext>
            </a:extLst>
          </p:cNvPr>
          <p:cNvPicPr>
            <a:picLocks noChangeAspect="1"/>
          </p:cNvPicPr>
          <p:nvPr/>
        </p:nvPicPr>
        <p:blipFill>
          <a:blip r:embed="rId6"/>
          <a:stretch>
            <a:fillRect/>
          </a:stretch>
        </p:blipFill>
        <p:spPr>
          <a:xfrm>
            <a:off x="10112478" y="5978718"/>
            <a:ext cx="1919122" cy="601832"/>
          </a:xfrm>
          <a:prstGeom prst="rect">
            <a:avLst/>
          </a:prstGeom>
        </p:spPr>
      </p:pic>
    </p:spTree>
    <p:extLst>
      <p:ext uri="{BB962C8B-B14F-4D97-AF65-F5344CB8AC3E}">
        <p14:creationId xmlns:p14="http://schemas.microsoft.com/office/powerpoint/2010/main" val="892274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688098" y="37933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Setting a budget</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064386" y="5978718"/>
            <a:ext cx="1919122" cy="601832"/>
          </a:xfrm>
          <a:prstGeom prst="rect">
            <a:avLst/>
          </a:prstGeom>
        </p:spPr>
      </p:pic>
      <p:pic>
        <p:nvPicPr>
          <p:cNvPr id="2" name="Picture 1" descr="A diagram of a diagram&#10;&#10;Description automatically generated">
            <a:extLst>
              <a:ext uri="{FF2B5EF4-FFF2-40B4-BE49-F238E27FC236}">
                <a16:creationId xmlns:a16="http://schemas.microsoft.com/office/drawing/2014/main" id="{D8FF0811-975F-6C3F-3BE5-F377A4535944}"/>
              </a:ext>
            </a:extLst>
          </p:cNvPr>
          <p:cNvPicPr>
            <a:picLocks noChangeAspect="1"/>
          </p:cNvPicPr>
          <p:nvPr/>
        </p:nvPicPr>
        <p:blipFill>
          <a:blip r:embed="rId5"/>
          <a:stretch>
            <a:fillRect/>
          </a:stretch>
        </p:blipFill>
        <p:spPr>
          <a:xfrm>
            <a:off x="1045137" y="1229894"/>
            <a:ext cx="5048464" cy="4612106"/>
          </a:xfrm>
          <a:prstGeom prst="rect">
            <a:avLst/>
          </a:prstGeom>
        </p:spPr>
      </p:pic>
      <p:sp>
        <p:nvSpPr>
          <p:cNvPr id="5" name="TextBox 4">
            <a:extLst>
              <a:ext uri="{FF2B5EF4-FFF2-40B4-BE49-F238E27FC236}">
                <a16:creationId xmlns:a16="http://schemas.microsoft.com/office/drawing/2014/main" id="{C16BBDE8-3387-762A-A162-47635F9FBB2E}"/>
              </a:ext>
            </a:extLst>
          </p:cNvPr>
          <p:cNvSpPr txBox="1"/>
          <p:nvPr/>
        </p:nvSpPr>
        <p:spPr>
          <a:xfrm>
            <a:off x="6310664" y="2115884"/>
            <a:ext cx="3540007"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ea typeface="Calibri"/>
                <a:cs typeface="Calibri"/>
              </a:rPr>
              <a:t>You will need:</a:t>
            </a:r>
            <a:endParaRPr lang="en-US" dirty="0">
              <a:solidFill>
                <a:srgbClr val="002060"/>
              </a:solidFill>
              <a:ea typeface="Calibri"/>
              <a:cs typeface="Calibri"/>
            </a:endParaRPr>
          </a:p>
          <a:p>
            <a:endParaRPr lang="en-US" sz="2400" dirty="0">
              <a:solidFill>
                <a:srgbClr val="002060"/>
              </a:solidFill>
              <a:ea typeface="Calibri"/>
              <a:cs typeface="Calibri"/>
            </a:endParaRPr>
          </a:p>
          <a:p>
            <a:pPr lvl="1"/>
            <a:r>
              <a:rPr lang="en-US" sz="2400" dirty="0">
                <a:solidFill>
                  <a:srgbClr val="002060"/>
                </a:solidFill>
                <a:ea typeface="Calibri"/>
                <a:cs typeface="Calibri"/>
              </a:rPr>
              <a:t>•Evidence</a:t>
            </a:r>
            <a:endParaRPr lang="en-US" dirty="0">
              <a:solidFill>
                <a:srgbClr val="002060"/>
              </a:solidFill>
              <a:ea typeface="Calibri"/>
              <a:cs typeface="Calibri"/>
            </a:endParaRPr>
          </a:p>
          <a:p>
            <a:pPr lvl="1"/>
            <a:r>
              <a:rPr lang="en-US" sz="2400" dirty="0">
                <a:solidFill>
                  <a:srgbClr val="002060"/>
                </a:solidFill>
                <a:ea typeface="Calibri"/>
                <a:cs typeface="Calibri"/>
              </a:rPr>
              <a:t>•Intelligence gathering</a:t>
            </a:r>
            <a:endParaRPr lang="en-US" dirty="0">
              <a:solidFill>
                <a:srgbClr val="002060"/>
              </a:solidFill>
              <a:ea typeface="Calibri"/>
              <a:cs typeface="Calibri"/>
            </a:endParaRPr>
          </a:p>
          <a:p>
            <a:pPr lvl="1"/>
            <a:r>
              <a:rPr lang="en-US" sz="2400" dirty="0">
                <a:solidFill>
                  <a:srgbClr val="002060"/>
                </a:solidFill>
                <a:ea typeface="Calibri"/>
                <a:cs typeface="Calibri"/>
              </a:rPr>
              <a:t>•Best guess</a:t>
            </a:r>
            <a:endParaRPr lang="en-US" dirty="0">
              <a:solidFill>
                <a:srgbClr val="002060"/>
              </a:solidFill>
              <a:ea typeface="Calibri"/>
              <a:cs typeface="Calibri"/>
            </a:endParaRPr>
          </a:p>
          <a:p>
            <a:endParaRPr lang="en-US" sz="2400" dirty="0">
              <a:solidFill>
                <a:srgbClr val="000000"/>
              </a:solidFill>
              <a:ea typeface="Calibri"/>
              <a:cs typeface="Calibri"/>
            </a:endParaRPr>
          </a:p>
          <a:p>
            <a:pPr algn="ctr"/>
            <a:endParaRPr lang="en-US" sz="2000" dirty="0">
              <a:solidFill>
                <a:srgbClr val="002060"/>
              </a:solidFill>
              <a:ea typeface="Calibri"/>
              <a:cs typeface="Calibri"/>
            </a:endParaRPr>
          </a:p>
        </p:txBody>
      </p:sp>
    </p:spTree>
    <p:extLst>
      <p:ext uri="{BB962C8B-B14F-4D97-AF65-F5344CB8AC3E}">
        <p14:creationId xmlns:p14="http://schemas.microsoft.com/office/powerpoint/2010/main" val="1871258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821782" y="138702"/>
            <a:ext cx="100382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mn-lt"/>
                <a:cs typeface="+mn-lt"/>
              </a:rPr>
              <a:t>SETTING A BUDGET FOR </a:t>
            </a:r>
            <a:endParaRPr lang="en-US" dirty="0"/>
          </a:p>
          <a:p>
            <a:pPr algn="ctr"/>
            <a:r>
              <a:rPr lang="en-US" sz="4000" b="1" u="sng" dirty="0">
                <a:solidFill>
                  <a:srgbClr val="002060"/>
                </a:solidFill>
                <a:ea typeface="+mn-lt"/>
                <a:cs typeface="+mn-lt"/>
              </a:rPr>
              <a:t>AN EVENT</a:t>
            </a:r>
            <a:endParaRPr lang="en-US" dirty="0"/>
          </a:p>
        </p:txBody>
      </p:sp>
      <p:sp>
        <p:nvSpPr>
          <p:cNvPr id="6" name="TextBox 5">
            <a:extLst>
              <a:ext uri="{FF2B5EF4-FFF2-40B4-BE49-F238E27FC236}">
                <a16:creationId xmlns:a16="http://schemas.microsoft.com/office/drawing/2014/main" id="{418A5D0A-471F-657D-DD1F-20BE6C569258}"/>
              </a:ext>
            </a:extLst>
          </p:cNvPr>
          <p:cNvSpPr txBox="1"/>
          <p:nvPr/>
        </p:nvSpPr>
        <p:spPr>
          <a:xfrm>
            <a:off x="5842768" y="1460832"/>
            <a:ext cx="6093376"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60"/>
                </a:solidFill>
                <a:ea typeface="+mn-lt"/>
                <a:cs typeface="+mn-lt"/>
              </a:rPr>
              <a:t>Venue hire</a:t>
            </a:r>
            <a:endParaRPr lang="en-US"/>
          </a:p>
          <a:p>
            <a:r>
              <a:rPr lang="en-US" dirty="0">
                <a:solidFill>
                  <a:srgbClr val="002060"/>
                </a:solidFill>
                <a:ea typeface="+mn-lt"/>
                <a:cs typeface="+mn-lt"/>
              </a:rPr>
              <a:t>Village Hall -  £25 per hour</a:t>
            </a:r>
            <a:endParaRPr lang="en-US" dirty="0">
              <a:solidFill>
                <a:srgbClr val="002060"/>
              </a:solidFill>
              <a:ea typeface="Calibri"/>
              <a:cs typeface="Calibri"/>
            </a:endParaRPr>
          </a:p>
          <a:p>
            <a:r>
              <a:rPr lang="en-US" dirty="0">
                <a:solidFill>
                  <a:srgbClr val="002060"/>
                </a:solidFill>
                <a:ea typeface="+mn-lt"/>
                <a:cs typeface="+mn-lt"/>
              </a:rPr>
              <a:t>Local Hotel - £250 for 5 hours</a:t>
            </a:r>
            <a:endParaRPr lang="en-US" dirty="0">
              <a:solidFill>
                <a:srgbClr val="002060"/>
              </a:solidFill>
              <a:ea typeface="Calibri"/>
              <a:cs typeface="Calibri"/>
            </a:endParaRPr>
          </a:p>
          <a:p>
            <a:r>
              <a:rPr lang="en-US" dirty="0">
                <a:solidFill>
                  <a:srgbClr val="002060"/>
                </a:solidFill>
                <a:ea typeface="+mn-lt"/>
                <a:cs typeface="+mn-lt"/>
              </a:rPr>
              <a:t>Additional equipment</a:t>
            </a:r>
            <a:endParaRPr lang="en-US" dirty="0">
              <a:solidFill>
                <a:srgbClr val="002060"/>
              </a:solidFill>
              <a:ea typeface="Calibri"/>
              <a:cs typeface="Calibri"/>
            </a:endParaRPr>
          </a:p>
          <a:p>
            <a:r>
              <a:rPr lang="en-US" dirty="0">
                <a:solidFill>
                  <a:srgbClr val="002060"/>
                </a:solidFill>
                <a:ea typeface="+mn-lt"/>
                <a:cs typeface="+mn-lt"/>
              </a:rPr>
              <a:t>PA system - £200</a:t>
            </a:r>
            <a:endParaRPr lang="en-US" dirty="0">
              <a:solidFill>
                <a:srgbClr val="002060"/>
              </a:solidFill>
              <a:ea typeface="Calibri"/>
              <a:cs typeface="Calibri"/>
            </a:endParaRPr>
          </a:p>
          <a:p>
            <a:r>
              <a:rPr lang="en-US" dirty="0">
                <a:solidFill>
                  <a:srgbClr val="002060"/>
                </a:solidFill>
                <a:ea typeface="+mn-lt"/>
                <a:cs typeface="+mn-lt"/>
              </a:rPr>
              <a:t>Food and refreshments</a:t>
            </a:r>
            <a:endParaRPr lang="en-US" dirty="0">
              <a:solidFill>
                <a:srgbClr val="002060"/>
              </a:solidFill>
              <a:ea typeface="Calibri"/>
              <a:cs typeface="Calibri"/>
            </a:endParaRPr>
          </a:p>
          <a:p>
            <a:r>
              <a:rPr lang="en-US" dirty="0">
                <a:solidFill>
                  <a:srgbClr val="002060"/>
                </a:solidFill>
                <a:ea typeface="+mn-lt"/>
                <a:cs typeface="+mn-lt"/>
              </a:rPr>
              <a:t>3 course meal - £35 per head Starter, main, </a:t>
            </a:r>
          </a:p>
          <a:p>
            <a:r>
              <a:rPr lang="en-US" dirty="0">
                <a:solidFill>
                  <a:srgbClr val="002060"/>
                </a:solidFill>
                <a:ea typeface="+mn-lt"/>
                <a:cs typeface="+mn-lt"/>
              </a:rPr>
              <a:t>dessert tea and coffee</a:t>
            </a:r>
            <a:endParaRPr lang="en-US">
              <a:solidFill>
                <a:srgbClr val="002060"/>
              </a:solidFill>
              <a:ea typeface="Calibri"/>
              <a:cs typeface="Calibri"/>
            </a:endParaRPr>
          </a:p>
          <a:p>
            <a:r>
              <a:rPr lang="en-US" dirty="0">
                <a:solidFill>
                  <a:srgbClr val="002060"/>
                </a:solidFill>
                <a:ea typeface="+mn-lt"/>
                <a:cs typeface="+mn-lt"/>
              </a:rPr>
              <a:t>Buffet  - £15 per head </a:t>
            </a:r>
            <a:endParaRPr lang="en-US" dirty="0">
              <a:solidFill>
                <a:srgbClr val="002060"/>
              </a:solidFill>
              <a:ea typeface="Calibri"/>
              <a:cs typeface="Calibri"/>
            </a:endParaRPr>
          </a:p>
          <a:p>
            <a:r>
              <a:rPr lang="en-US" dirty="0">
                <a:solidFill>
                  <a:srgbClr val="002060"/>
                </a:solidFill>
                <a:ea typeface="+mn-lt"/>
                <a:cs typeface="+mn-lt"/>
              </a:rPr>
              <a:t>Complement drink - £4 per head</a:t>
            </a:r>
            <a:endParaRPr lang="en-US" dirty="0">
              <a:solidFill>
                <a:srgbClr val="002060"/>
              </a:solidFill>
              <a:ea typeface="Calibri"/>
              <a:cs typeface="Calibri"/>
            </a:endParaRPr>
          </a:p>
          <a:p>
            <a:r>
              <a:rPr lang="en-US" dirty="0">
                <a:solidFill>
                  <a:srgbClr val="002060"/>
                </a:solidFill>
                <a:ea typeface="+mn-lt"/>
                <a:cs typeface="+mn-lt"/>
              </a:rPr>
              <a:t>Tea &amp; Coffee  - £3 per head</a:t>
            </a:r>
            <a:endParaRPr lang="en-US" dirty="0">
              <a:solidFill>
                <a:srgbClr val="002060"/>
              </a:solidFill>
              <a:ea typeface="Calibri"/>
              <a:cs typeface="Calibri"/>
            </a:endParaRPr>
          </a:p>
          <a:p>
            <a:r>
              <a:rPr lang="en-US" dirty="0">
                <a:solidFill>
                  <a:srgbClr val="002060"/>
                </a:solidFill>
                <a:ea typeface="+mn-lt"/>
                <a:cs typeface="+mn-lt"/>
              </a:rPr>
              <a:t>Entertainment</a:t>
            </a:r>
            <a:endParaRPr lang="en-US" dirty="0">
              <a:solidFill>
                <a:srgbClr val="002060"/>
              </a:solidFill>
              <a:ea typeface="Calibri"/>
              <a:cs typeface="Calibri"/>
            </a:endParaRPr>
          </a:p>
          <a:p>
            <a:r>
              <a:rPr lang="en-US" dirty="0">
                <a:solidFill>
                  <a:srgbClr val="002060"/>
                </a:solidFill>
                <a:ea typeface="+mn-lt"/>
                <a:cs typeface="+mn-lt"/>
              </a:rPr>
              <a:t>Speaker -  £250</a:t>
            </a:r>
            <a:endParaRPr lang="en-US" dirty="0">
              <a:solidFill>
                <a:srgbClr val="002060"/>
              </a:solidFill>
              <a:ea typeface="Calibri"/>
              <a:cs typeface="Calibri"/>
            </a:endParaRPr>
          </a:p>
          <a:p>
            <a:r>
              <a:rPr lang="en-US" dirty="0">
                <a:solidFill>
                  <a:srgbClr val="002060"/>
                </a:solidFill>
                <a:ea typeface="+mn-lt"/>
                <a:cs typeface="+mn-lt"/>
              </a:rPr>
              <a:t>Singer - £300</a:t>
            </a:r>
            <a:endParaRPr lang="en-US" dirty="0">
              <a:solidFill>
                <a:srgbClr val="002060"/>
              </a:solidFill>
              <a:ea typeface="Calibri"/>
              <a:cs typeface="Calibri"/>
            </a:endParaRPr>
          </a:p>
          <a:p>
            <a:r>
              <a:rPr lang="en-US" dirty="0">
                <a:solidFill>
                  <a:srgbClr val="002060"/>
                </a:solidFill>
                <a:ea typeface="+mn-lt"/>
                <a:cs typeface="+mn-lt"/>
              </a:rPr>
              <a:t>Comedian - £500</a:t>
            </a:r>
            <a:endParaRPr lang="en-US" dirty="0">
              <a:solidFill>
                <a:srgbClr val="002060"/>
              </a:solidFill>
              <a:ea typeface="Calibri"/>
              <a:cs typeface="Calibri"/>
            </a:endParaRPr>
          </a:p>
          <a:p>
            <a:r>
              <a:rPr lang="en-US" dirty="0">
                <a:solidFill>
                  <a:srgbClr val="002060"/>
                </a:solidFill>
                <a:ea typeface="+mn-lt"/>
                <a:cs typeface="+mn-lt"/>
              </a:rPr>
              <a:t>Magician - £200</a:t>
            </a:r>
            <a:endParaRPr lang="en-US" dirty="0">
              <a:solidFill>
                <a:srgbClr val="002060"/>
              </a:solidFill>
              <a:ea typeface="Calibri" panose="020F0502020204030204"/>
              <a:cs typeface="Calibri" panose="020F0502020204030204"/>
            </a:endParaRPr>
          </a:p>
          <a:p>
            <a:endParaRPr lang="en-US" sz="2400" dirty="0">
              <a:solidFill>
                <a:srgbClr val="000000"/>
              </a:solidFill>
              <a:ea typeface="Calibri"/>
              <a:cs typeface="Calibri"/>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9900438" y="5857380"/>
            <a:ext cx="1919122" cy="601832"/>
          </a:xfrm>
          <a:prstGeom prst="rect">
            <a:avLst/>
          </a:prstGeom>
        </p:spPr>
      </p:pic>
      <p:pic>
        <p:nvPicPr>
          <p:cNvPr id="2" name="Picture 1" descr="A glass of water with a lemon and flowers in a vase&#10;&#10;Description automatically generated">
            <a:extLst>
              <a:ext uri="{FF2B5EF4-FFF2-40B4-BE49-F238E27FC236}">
                <a16:creationId xmlns:a16="http://schemas.microsoft.com/office/drawing/2014/main" id="{8375115C-B39C-BCAE-949D-9563A22CC555}"/>
              </a:ext>
            </a:extLst>
          </p:cNvPr>
          <p:cNvPicPr>
            <a:picLocks noChangeAspect="1"/>
          </p:cNvPicPr>
          <p:nvPr/>
        </p:nvPicPr>
        <p:blipFill>
          <a:blip r:embed="rId5"/>
          <a:stretch>
            <a:fillRect/>
          </a:stretch>
        </p:blipFill>
        <p:spPr>
          <a:xfrm>
            <a:off x="1064041" y="2277812"/>
            <a:ext cx="4462547" cy="3077745"/>
          </a:xfrm>
          <a:prstGeom prst="rect">
            <a:avLst/>
          </a:prstGeom>
        </p:spPr>
      </p:pic>
    </p:spTree>
    <p:extLst>
      <p:ext uri="{BB962C8B-B14F-4D97-AF65-F5344CB8AC3E}">
        <p14:creationId xmlns:p14="http://schemas.microsoft.com/office/powerpoint/2010/main" val="1212574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8534400" y="0"/>
            <a:ext cx="3661395"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31723" y="1504867"/>
            <a:ext cx="927621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002060"/>
                </a:solidFill>
                <a:ea typeface="Calibri"/>
                <a:cs typeface="Calibri"/>
              </a:rPr>
              <a:t>Events budgeting example</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9799128" y="5758993"/>
            <a:ext cx="1919122" cy="601832"/>
          </a:xfrm>
          <a:prstGeom prst="rect">
            <a:avLst/>
          </a:prstGeom>
        </p:spPr>
      </p:pic>
      <p:sp>
        <p:nvSpPr>
          <p:cNvPr id="5" name="Rectangle 1">
            <a:extLst>
              <a:ext uri="{FF2B5EF4-FFF2-40B4-BE49-F238E27FC236}">
                <a16:creationId xmlns:a16="http://schemas.microsoft.com/office/drawing/2014/main" id="{F9776083-586B-79D6-CECB-90903B22FAF7}"/>
              </a:ext>
            </a:extLst>
          </p:cNvPr>
          <p:cNvSpPr>
            <a:spLocks noChangeArrowheads="1"/>
          </p:cNvSpPr>
          <p:nvPr/>
        </p:nvSpPr>
        <p:spPr bwMode="auto">
          <a:xfrm>
            <a:off x="1907458" y="4264601"/>
            <a:ext cx="6491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hlinkClick r:id="rId5"/>
              </a:rPr>
              <a:t>HASU Template Budget 25-26.xlsx</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2456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2746835" y="138702"/>
            <a:ext cx="73912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Why keep accurate records?</a:t>
            </a:r>
          </a:p>
        </p:txBody>
      </p:sp>
      <p:sp>
        <p:nvSpPr>
          <p:cNvPr id="6" name="TextBox 5">
            <a:extLst>
              <a:ext uri="{FF2B5EF4-FFF2-40B4-BE49-F238E27FC236}">
                <a16:creationId xmlns:a16="http://schemas.microsoft.com/office/drawing/2014/main" id="{418A5D0A-471F-657D-DD1F-20BE6C569258}"/>
              </a:ext>
            </a:extLst>
          </p:cNvPr>
          <p:cNvSpPr txBox="1"/>
          <p:nvPr/>
        </p:nvSpPr>
        <p:spPr>
          <a:xfrm>
            <a:off x="1003400" y="1260306"/>
            <a:ext cx="8713585"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2060"/>
                </a:solidFill>
                <a:latin typeface="Calibri"/>
                <a:ea typeface="+mn-lt"/>
                <a:cs typeface="Calibri"/>
              </a:rPr>
              <a:t>Records should show detail of transactions and be used to prepare accounts</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Details of money received and spent by a club/society </a:t>
            </a:r>
            <a:endParaRPr lang="en-US" dirty="0"/>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The Club/society’s assets and liabilities</a:t>
            </a:r>
            <a:endParaRPr lang="en-US" dirty="0"/>
          </a:p>
          <a:p>
            <a:pPr marL="342900" indent="-342900">
              <a:buFont typeface="Arial"/>
              <a:buChar char="•"/>
            </a:pPr>
            <a:endParaRPr lang="en-US" sz="2400" dirty="0">
              <a:solidFill>
                <a:srgbClr val="002060"/>
              </a:solidFill>
              <a:latin typeface="Calibri"/>
              <a:ea typeface="+mn-lt"/>
              <a:cs typeface="Calibri"/>
            </a:endParaRPr>
          </a:p>
          <a:p>
            <a:r>
              <a:rPr lang="en-US" sz="2400" dirty="0">
                <a:solidFill>
                  <a:srgbClr val="002060"/>
                </a:solidFill>
                <a:latin typeface="Calibri"/>
                <a:ea typeface="+mn-lt"/>
                <a:cs typeface="Calibri"/>
              </a:rPr>
              <a:t>Accounting records should be kept for:</a:t>
            </a:r>
            <a:endParaRPr lang="en-US" dirty="0">
              <a:ea typeface="Calibri" panose="020F0502020204030204"/>
              <a:cs typeface="Calibri" panose="020F0502020204030204"/>
            </a:endParaRPr>
          </a:p>
          <a:p>
            <a:pPr marL="342900" indent="-342900">
              <a:buFont typeface="Arial"/>
              <a:buChar char="•"/>
            </a:pPr>
            <a:r>
              <a:rPr lang="en-US" sz="2400" dirty="0">
                <a:solidFill>
                  <a:srgbClr val="002060"/>
                </a:solidFill>
                <a:latin typeface="Calibri"/>
                <a:ea typeface="+mn-lt"/>
                <a:cs typeface="Calibri"/>
              </a:rPr>
              <a:t>7 </a:t>
            </a:r>
            <a:r>
              <a:rPr lang="en-US" sz="2400" dirty="0">
                <a:solidFill>
                  <a:srgbClr val="002060"/>
                </a:solidFill>
                <a:ea typeface="+mn-lt"/>
                <a:cs typeface="+mn-lt"/>
              </a:rPr>
              <a:t>years</a:t>
            </a:r>
            <a:endParaRPr lang="en-US" dirty="0"/>
          </a:p>
          <a:p>
            <a:pPr marL="342900" indent="-342900">
              <a:buFont typeface="Arial"/>
              <a:buChar char="•"/>
            </a:pPr>
            <a:endParaRPr lang="en-US" sz="2400" dirty="0">
              <a:solidFill>
                <a:srgbClr val="002060"/>
              </a:solidFill>
              <a:ea typeface="Calibri"/>
              <a:cs typeface="Calibri"/>
            </a:endParaRPr>
          </a:p>
          <a:p>
            <a:pPr marL="342900" indent="-342900">
              <a:buFont typeface="Arial"/>
              <a:buChar char="•"/>
            </a:pPr>
            <a:r>
              <a:rPr lang="en-US" sz="2400" dirty="0">
                <a:solidFill>
                  <a:srgbClr val="002060"/>
                </a:solidFill>
                <a:ea typeface="Calibri"/>
                <a:cs typeface="Calibri"/>
              </a:rPr>
              <a:t>Make sure to label POs and invoices with specifics so we can track spending and income i.e. Transport, Kit, Dinner (</a:t>
            </a:r>
            <a:r>
              <a:rPr lang="en-US" sz="2400" dirty="0" err="1">
                <a:solidFill>
                  <a:srgbClr val="002060"/>
                </a:solidFill>
                <a:ea typeface="Calibri"/>
                <a:cs typeface="Calibri"/>
              </a:rPr>
              <a:t>nov</a:t>
            </a:r>
            <a:r>
              <a:rPr lang="en-US" sz="2400" dirty="0">
                <a:solidFill>
                  <a:srgbClr val="002060"/>
                </a:solidFill>
                <a:ea typeface="Calibri"/>
                <a:cs typeface="Calibri"/>
              </a:rPr>
              <a:t>) tickets, Dinner (</a:t>
            </a:r>
            <a:r>
              <a:rPr lang="en-US" sz="2400" dirty="0" err="1">
                <a:solidFill>
                  <a:srgbClr val="002060"/>
                </a:solidFill>
                <a:ea typeface="Calibri"/>
                <a:cs typeface="Calibri"/>
              </a:rPr>
              <a:t>nov</a:t>
            </a:r>
            <a:r>
              <a:rPr lang="en-US" sz="2400" dirty="0">
                <a:solidFill>
                  <a:srgbClr val="002060"/>
                </a:solidFill>
                <a:ea typeface="Calibri"/>
                <a:cs typeface="Calibri"/>
              </a:rPr>
              <a:t>) balloons.</a:t>
            </a:r>
          </a:p>
          <a:p>
            <a:endParaRPr lang="en-US" sz="2400" dirty="0">
              <a:solidFill>
                <a:srgbClr val="000000"/>
              </a:solidFill>
              <a:ea typeface="Calibri"/>
              <a:cs typeface="Calibri"/>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112478" y="6117466"/>
            <a:ext cx="1919122" cy="601832"/>
          </a:xfrm>
          <a:prstGeom prst="rect">
            <a:avLst/>
          </a:prstGeom>
        </p:spPr>
      </p:pic>
    </p:spTree>
    <p:extLst>
      <p:ext uri="{BB962C8B-B14F-4D97-AF65-F5344CB8AC3E}">
        <p14:creationId xmlns:p14="http://schemas.microsoft.com/office/powerpoint/2010/main" val="3094327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688098" y="37933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Example balance sheet</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146502" y="6051918"/>
            <a:ext cx="1919122" cy="601832"/>
          </a:xfrm>
          <a:prstGeom prst="rect">
            <a:avLst/>
          </a:prstGeom>
        </p:spPr>
      </p:pic>
      <p:pic>
        <p:nvPicPr>
          <p:cNvPr id="3" name="Content Placeholder 3" descr="A white sheet of paper with text&#10;&#10;Description automatically generated">
            <a:extLst>
              <a:ext uri="{FF2B5EF4-FFF2-40B4-BE49-F238E27FC236}">
                <a16:creationId xmlns:a16="http://schemas.microsoft.com/office/drawing/2014/main" id="{752ED66B-7FB5-2786-80A8-AFFB1978159F}"/>
              </a:ext>
            </a:extLst>
          </p:cNvPr>
          <p:cNvPicPr>
            <a:picLocks noChangeAspect="1"/>
          </p:cNvPicPr>
          <p:nvPr/>
        </p:nvPicPr>
        <p:blipFill>
          <a:blip r:embed="rId5"/>
          <a:stretch>
            <a:fillRect/>
          </a:stretch>
        </p:blipFill>
        <p:spPr>
          <a:xfrm>
            <a:off x="693611" y="1090362"/>
            <a:ext cx="5016255" cy="5648075"/>
          </a:xfrm>
          <a:prstGeom prst="rect">
            <a:avLst/>
          </a:prstGeom>
        </p:spPr>
      </p:pic>
      <p:pic>
        <p:nvPicPr>
          <p:cNvPr id="5" name="Picture 4" descr="A white sheet with black text&#10;&#10;Description automatically generated">
            <a:extLst>
              <a:ext uri="{FF2B5EF4-FFF2-40B4-BE49-F238E27FC236}">
                <a16:creationId xmlns:a16="http://schemas.microsoft.com/office/drawing/2014/main" id="{76EFEE61-38BF-2746-FDC1-FC39E37F970A}"/>
              </a:ext>
            </a:extLst>
          </p:cNvPr>
          <p:cNvPicPr>
            <a:picLocks noChangeAspect="1"/>
          </p:cNvPicPr>
          <p:nvPr/>
        </p:nvPicPr>
        <p:blipFill>
          <a:blip r:embed="rId6"/>
          <a:stretch>
            <a:fillRect/>
          </a:stretch>
        </p:blipFill>
        <p:spPr>
          <a:xfrm>
            <a:off x="5817770" y="1336675"/>
            <a:ext cx="5796882" cy="4585703"/>
          </a:xfrm>
          <a:prstGeom prst="rect">
            <a:avLst/>
          </a:prstGeom>
        </p:spPr>
      </p:pic>
    </p:spTree>
    <p:extLst>
      <p:ext uri="{BB962C8B-B14F-4D97-AF65-F5344CB8AC3E}">
        <p14:creationId xmlns:p14="http://schemas.microsoft.com/office/powerpoint/2010/main" val="2899760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688098" y="37933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mn-lt"/>
                <a:cs typeface="+mn-lt"/>
              </a:rPr>
              <a:t>Overall Account Balance</a:t>
            </a:r>
            <a:endParaRPr lang="en-US" dirty="0"/>
          </a:p>
        </p:txBody>
      </p:sp>
      <p:sp>
        <p:nvSpPr>
          <p:cNvPr id="6" name="TextBox 5">
            <a:extLst>
              <a:ext uri="{FF2B5EF4-FFF2-40B4-BE49-F238E27FC236}">
                <a16:creationId xmlns:a16="http://schemas.microsoft.com/office/drawing/2014/main" id="{418A5D0A-471F-657D-DD1F-20BE6C569258}"/>
              </a:ext>
            </a:extLst>
          </p:cNvPr>
          <p:cNvSpPr txBox="1"/>
          <p:nvPr/>
        </p:nvSpPr>
        <p:spPr>
          <a:xfrm>
            <a:off x="1003400" y="1714832"/>
            <a:ext cx="875706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solidFill>
                  <a:srgbClr val="002060"/>
                </a:solidFill>
                <a:ea typeface="+mn-lt"/>
                <a:cs typeface="+mn-lt"/>
              </a:rPr>
              <a:t>Monthly account balance updates via email.</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rPr>
              <a:t>Your overall balance can only be accessed by Activities or Finance.</a:t>
            </a:r>
            <a:endParaRPr lang="en-US" dirty="0">
              <a:ea typeface="Calibri" panose="020F0502020204030204"/>
              <a:cs typeface="Calibri" panose="020F0502020204030204"/>
            </a:endParaRPr>
          </a:p>
          <a:p>
            <a:pPr>
              <a:buFont typeface="Arial"/>
              <a:buChar char="•"/>
            </a:pPr>
            <a:r>
              <a:rPr lang="en-US" sz="2400" dirty="0">
                <a:solidFill>
                  <a:srgbClr val="002060"/>
                </a:solidFill>
                <a:latin typeface="Calibri"/>
                <a:ea typeface="+mn-lt"/>
                <a:cs typeface="Calibri"/>
              </a:rPr>
              <a:t> </a:t>
            </a:r>
            <a:r>
              <a:rPr lang="en-US" sz="2400" dirty="0">
                <a:solidFill>
                  <a:srgbClr val="002060"/>
                </a:solidFill>
                <a:ea typeface="+mn-lt"/>
                <a:cs typeface="+mn-lt"/>
              </a:rPr>
              <a:t>The amount in your account should reflect what you want/ need to do as a club or society. </a:t>
            </a:r>
            <a:endParaRPr lang="en-US" dirty="0">
              <a:solidFill>
                <a:srgbClr val="002060"/>
              </a:solidFill>
              <a:ea typeface="Calibri"/>
              <a:cs typeface="Calibri"/>
            </a:endParaRPr>
          </a:p>
          <a:p>
            <a:pPr>
              <a:buFont typeface="Arial"/>
              <a:buChar char="•"/>
            </a:pPr>
            <a:r>
              <a:rPr lang="en-US" sz="2400" dirty="0">
                <a:solidFill>
                  <a:srgbClr val="002060"/>
                </a:solidFill>
                <a:latin typeface="Calibri"/>
                <a:ea typeface="+mn-lt"/>
                <a:cs typeface="Calibri"/>
              </a:rPr>
              <a:t> </a:t>
            </a:r>
            <a:r>
              <a:rPr lang="en-US" sz="2400" dirty="0">
                <a:solidFill>
                  <a:srgbClr val="002060"/>
                </a:solidFill>
                <a:ea typeface="+mn-lt"/>
                <a:cs typeface="+mn-lt"/>
              </a:rPr>
              <a:t>You should justify your membership price. Don’t make it too high or too low.</a:t>
            </a:r>
            <a:endParaRPr lang="en-US" dirty="0">
              <a:solidFill>
                <a:srgbClr val="002060"/>
              </a:solidFill>
              <a:ea typeface="Calibri"/>
              <a:cs typeface="Calibri"/>
            </a:endParaRPr>
          </a:p>
          <a:p>
            <a:pPr>
              <a:buFont typeface="Arial"/>
              <a:buChar char="•"/>
            </a:pPr>
            <a:r>
              <a:rPr lang="en-US" sz="2400" dirty="0">
                <a:solidFill>
                  <a:srgbClr val="002060"/>
                </a:solidFill>
                <a:ea typeface="+mn-lt"/>
                <a:cs typeface="+mn-lt"/>
              </a:rPr>
              <a:t> You should only approve spends that you know your group has money for.</a:t>
            </a:r>
            <a:endParaRPr lang="en-US" dirty="0">
              <a:solidFill>
                <a:srgbClr val="002060"/>
              </a:solidFill>
              <a:ea typeface="Calibri"/>
              <a:cs typeface="Calibri"/>
            </a:endParaRPr>
          </a:p>
          <a:p>
            <a:pPr>
              <a:buFont typeface="Arial"/>
              <a:buChar char="•"/>
            </a:pPr>
            <a:r>
              <a:rPr lang="en-US" sz="2400" dirty="0">
                <a:solidFill>
                  <a:srgbClr val="002060"/>
                </a:solidFill>
                <a:latin typeface="Calibri"/>
                <a:ea typeface="+mn-lt"/>
                <a:cs typeface="Calibri"/>
              </a:rPr>
              <a:t> If your funds go below £50 – all activity is frozen and we will meet you to discuss raising the funds.</a:t>
            </a:r>
          </a:p>
          <a:p>
            <a:pPr>
              <a:buFont typeface="Arial"/>
              <a:buChar char="•"/>
            </a:pPr>
            <a:r>
              <a:rPr lang="en-US" sz="2400" dirty="0">
                <a:solidFill>
                  <a:srgbClr val="002060"/>
                </a:solidFill>
                <a:latin typeface="Calibri"/>
                <a:ea typeface="+mn-lt"/>
                <a:cs typeface="Calibri"/>
              </a:rPr>
              <a:t> If they go below 0 at the end of the year your group will fold.</a:t>
            </a:r>
            <a:endParaRPr lang="en-US" sz="2400" dirty="0">
              <a:solidFill>
                <a:srgbClr val="002060"/>
              </a:solidFill>
              <a:ea typeface="Calibri"/>
              <a:cs typeface="Calibri"/>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684869" y="134941"/>
            <a:ext cx="1919122" cy="601832"/>
          </a:xfrm>
          <a:prstGeom prst="rect">
            <a:avLst/>
          </a:prstGeom>
        </p:spPr>
      </p:pic>
    </p:spTree>
    <p:extLst>
      <p:ext uri="{BB962C8B-B14F-4D97-AF65-F5344CB8AC3E}">
        <p14:creationId xmlns:p14="http://schemas.microsoft.com/office/powerpoint/2010/main" val="2746216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688098" y="37933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mn-lt"/>
                <a:cs typeface="+mn-lt"/>
              </a:rPr>
              <a:t>Receiving Money?</a:t>
            </a:r>
            <a:endParaRPr lang="en-US" sz="4000" b="1" u="sng" dirty="0">
              <a:solidFill>
                <a:srgbClr val="002060"/>
              </a:solidFill>
              <a:ea typeface="Calibri"/>
              <a:cs typeface="Calibri"/>
            </a:endParaRPr>
          </a:p>
        </p:txBody>
      </p:sp>
      <p:sp>
        <p:nvSpPr>
          <p:cNvPr id="6" name="TextBox 5">
            <a:extLst>
              <a:ext uri="{FF2B5EF4-FFF2-40B4-BE49-F238E27FC236}">
                <a16:creationId xmlns:a16="http://schemas.microsoft.com/office/drawing/2014/main" id="{418A5D0A-471F-657D-DD1F-20BE6C569258}"/>
              </a:ext>
            </a:extLst>
          </p:cNvPr>
          <p:cNvSpPr txBox="1"/>
          <p:nvPr/>
        </p:nvSpPr>
        <p:spPr>
          <a:xfrm>
            <a:off x="776137" y="1181074"/>
            <a:ext cx="9087900"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ea typeface="+mn-lt"/>
                <a:cs typeface="+mn-lt"/>
              </a:rPr>
              <a:t>Common income streams are:</a:t>
            </a:r>
          </a:p>
          <a:p>
            <a:pPr>
              <a:buFont typeface="Arial"/>
              <a:buChar char="•"/>
            </a:pPr>
            <a:endParaRPr lang="en-US" sz="2400" dirty="0">
              <a:solidFill>
                <a:srgbClr val="002060"/>
              </a:solidFill>
              <a:ea typeface="+mn-lt"/>
              <a:cs typeface="+mn-lt"/>
            </a:endParaRPr>
          </a:p>
          <a:p>
            <a:pPr>
              <a:buFont typeface="Arial"/>
              <a:buChar char="•"/>
            </a:pPr>
            <a:r>
              <a:rPr lang="en-US" sz="2400" dirty="0">
                <a:solidFill>
                  <a:srgbClr val="002060"/>
                </a:solidFill>
                <a:ea typeface="+mn-lt"/>
                <a:cs typeface="+mn-lt"/>
              </a:rPr>
              <a:t>Putting products and tickets up on the website – Visit Heather later to see how to do this!</a:t>
            </a:r>
          </a:p>
          <a:p>
            <a:pPr>
              <a:buFont typeface="Arial"/>
              <a:buChar char="•"/>
            </a:pPr>
            <a:endParaRPr lang="en-US" sz="2400" dirty="0">
              <a:solidFill>
                <a:srgbClr val="002060"/>
              </a:solidFill>
              <a:ea typeface="+mn-lt"/>
              <a:cs typeface="+mn-lt"/>
            </a:endParaRPr>
          </a:p>
          <a:p>
            <a:pPr>
              <a:buFont typeface="Arial"/>
              <a:buChar char="•"/>
            </a:pPr>
            <a:r>
              <a:rPr lang="en-US" sz="2400" dirty="0">
                <a:solidFill>
                  <a:srgbClr val="002060"/>
                </a:solidFill>
                <a:ea typeface="+mn-lt"/>
                <a:cs typeface="+mn-lt"/>
              </a:rPr>
              <a:t>Sponsorships</a:t>
            </a:r>
          </a:p>
          <a:p>
            <a:pPr>
              <a:buFont typeface="Arial"/>
              <a:buChar char="•"/>
            </a:pPr>
            <a:endParaRPr lang="en-US" sz="2400" dirty="0">
              <a:solidFill>
                <a:srgbClr val="002060"/>
              </a:solidFill>
              <a:ea typeface="+mn-lt"/>
              <a:cs typeface="+mn-lt"/>
            </a:endParaRPr>
          </a:p>
          <a:p>
            <a:pPr>
              <a:buFont typeface="Arial"/>
              <a:buChar char="•"/>
            </a:pPr>
            <a:r>
              <a:rPr lang="en-US" sz="2400" dirty="0">
                <a:solidFill>
                  <a:srgbClr val="002060"/>
                </a:solidFill>
                <a:ea typeface="+mn-lt"/>
                <a:cs typeface="+mn-lt"/>
              </a:rPr>
              <a:t>Donations</a:t>
            </a:r>
          </a:p>
          <a:p>
            <a:pPr>
              <a:buFont typeface="Arial"/>
              <a:buChar char="•"/>
            </a:pPr>
            <a:endParaRPr lang="en-US" sz="2400" dirty="0">
              <a:solidFill>
                <a:srgbClr val="002060"/>
              </a:solidFill>
              <a:ea typeface="+mn-lt"/>
              <a:cs typeface="+mn-lt"/>
            </a:endParaRPr>
          </a:p>
          <a:p>
            <a:pPr>
              <a:buFont typeface="Arial"/>
              <a:buChar char="•"/>
            </a:pPr>
            <a:r>
              <a:rPr lang="en-US" sz="2400" dirty="0">
                <a:solidFill>
                  <a:srgbClr val="002060"/>
                </a:solidFill>
                <a:ea typeface="+mn-lt"/>
                <a:cs typeface="+mn-lt"/>
              </a:rPr>
              <a:t>Memberships</a:t>
            </a:r>
            <a:endParaRPr lang="en-US" sz="2400" dirty="0">
              <a:solidFill>
                <a:srgbClr val="002060"/>
              </a:solidFill>
              <a:ea typeface="Calibri" panose="020F0502020204030204"/>
              <a:cs typeface="Calibri" panose="020F0502020204030204"/>
            </a:endParaRPr>
          </a:p>
          <a:p>
            <a:pPr algn="ctr"/>
            <a:endParaRPr lang="en-US" sz="2000" dirty="0">
              <a:solidFill>
                <a:srgbClr val="002060"/>
              </a:solidFill>
              <a:ea typeface="Calibri"/>
              <a:cs typeface="Calibri"/>
            </a:endParaRPr>
          </a:p>
          <a:p>
            <a:pPr algn="ctr"/>
            <a:r>
              <a:rPr lang="en-US" sz="3200" i="1" dirty="0">
                <a:solidFill>
                  <a:srgbClr val="002060"/>
                </a:solidFill>
                <a:ea typeface="Calibri"/>
                <a:cs typeface="Calibri"/>
              </a:rPr>
              <a:t>Do you have any others?</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066178" y="5964621"/>
            <a:ext cx="1919122" cy="601832"/>
          </a:xfrm>
          <a:prstGeom prst="rect">
            <a:avLst/>
          </a:prstGeom>
        </p:spPr>
      </p:pic>
    </p:spTree>
    <p:extLst>
      <p:ext uri="{BB962C8B-B14F-4D97-AF65-F5344CB8AC3E}">
        <p14:creationId xmlns:p14="http://schemas.microsoft.com/office/powerpoint/2010/main" val="248217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44221-3056-F6D7-FC90-43C0AE3779F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4DCAE2-8D90-F490-5134-599C12C20CFB}"/>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7322133-658D-A70E-9452-33BA7AF54A5C}"/>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714D6825-43AF-A82F-2286-1C94223FD896}"/>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438B9844-744D-318C-1A5D-090EBAABB3E8}"/>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B9A9B51E-5726-8601-A1A3-C06E8520F0A7}"/>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D3A860CE-019D-4BBD-D229-0405345E29EE}"/>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2B6D93C-9B62-CAD8-8958-E733294451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B464A30E-1BA4-193A-46E8-863F6F1D0446}"/>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1C9ED622-52CF-6E4B-31E6-68B30277DA90}"/>
              </a:ext>
            </a:extLst>
          </p:cNvPr>
          <p:cNvSpPr txBox="1"/>
          <p:nvPr/>
        </p:nvSpPr>
        <p:spPr>
          <a:xfrm>
            <a:off x="688098" y="228862"/>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mn-lt"/>
                <a:cs typeface="+mn-lt"/>
              </a:rPr>
              <a:t>Receiving Money?</a:t>
            </a:r>
            <a:endParaRPr lang="en-US" sz="4000" b="1" u="sng" dirty="0">
              <a:solidFill>
                <a:srgbClr val="002060"/>
              </a:solidFill>
              <a:ea typeface="Calibri"/>
              <a:cs typeface="Calibri"/>
            </a:endParaRPr>
          </a:p>
        </p:txBody>
      </p:sp>
      <p:sp>
        <p:nvSpPr>
          <p:cNvPr id="6" name="TextBox 5">
            <a:extLst>
              <a:ext uri="{FF2B5EF4-FFF2-40B4-BE49-F238E27FC236}">
                <a16:creationId xmlns:a16="http://schemas.microsoft.com/office/drawing/2014/main" id="{2B760110-CD73-791C-F9C5-836B6FBD97FC}"/>
              </a:ext>
            </a:extLst>
          </p:cNvPr>
          <p:cNvSpPr txBox="1"/>
          <p:nvPr/>
        </p:nvSpPr>
        <p:spPr>
          <a:xfrm>
            <a:off x="776137" y="1181074"/>
            <a:ext cx="9087900"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solidFill>
                  <a:srgbClr val="002060"/>
                </a:solidFill>
                <a:ea typeface="+mn-lt"/>
                <a:cs typeface="+mn-lt"/>
              </a:rPr>
              <a:t> Products on your SU Webpage are an easy way to receive small amounts of money – </a:t>
            </a:r>
            <a:r>
              <a:rPr lang="en-US" sz="2400" dirty="0" err="1">
                <a:solidFill>
                  <a:srgbClr val="002060"/>
                </a:solidFill>
                <a:ea typeface="+mn-lt"/>
                <a:cs typeface="+mn-lt"/>
              </a:rPr>
              <a:t>i.e</a:t>
            </a:r>
            <a:r>
              <a:rPr lang="en-US" sz="2400" dirty="0">
                <a:solidFill>
                  <a:srgbClr val="002060"/>
                </a:solidFill>
                <a:ea typeface="+mn-lt"/>
                <a:cs typeface="+mn-lt"/>
              </a:rPr>
              <a:t> donations</a:t>
            </a:r>
            <a:endParaRPr lang="en-US" sz="2400" dirty="0" err="1">
              <a:solidFill>
                <a:srgbClr val="002060"/>
              </a:solidFill>
              <a:ea typeface="+mn-lt"/>
              <a:cs typeface="+mn-lt"/>
            </a:endParaRPr>
          </a:p>
          <a:p>
            <a:pPr>
              <a:buFont typeface="Arial"/>
              <a:buChar char="•"/>
            </a:pPr>
            <a:endParaRPr lang="en-US" sz="2400" dirty="0">
              <a:solidFill>
                <a:srgbClr val="002060"/>
              </a:solidFill>
              <a:ea typeface="+mn-lt"/>
              <a:cs typeface="+mn-lt"/>
            </a:endParaRPr>
          </a:p>
          <a:p>
            <a:pPr>
              <a:buFont typeface="Arial"/>
              <a:buChar char="•"/>
            </a:pPr>
            <a:r>
              <a:rPr lang="en-US" sz="2400" dirty="0">
                <a:solidFill>
                  <a:srgbClr val="002060"/>
                </a:solidFill>
                <a:ea typeface="+mn-lt"/>
                <a:cs typeface="+mn-lt"/>
              </a:rPr>
              <a:t>If your club or society is receiving money from a third party (e.g. through a grant or sponsorship), you will need to fill out an Invoice Request form so that Finance can generate an invoice for you to receive the payment. </a:t>
            </a:r>
            <a:endParaRPr lang="en-US" dirty="0">
              <a:solidFill>
                <a:srgbClr val="002060"/>
              </a:solidFill>
              <a:ea typeface="+mn-lt"/>
              <a:cs typeface="+mn-lt"/>
            </a:endParaRPr>
          </a:p>
          <a:p>
            <a:pPr>
              <a:buFont typeface="Arial"/>
              <a:buChar char="•"/>
            </a:pPr>
            <a:endParaRPr lang="en-US" sz="2400" dirty="0">
              <a:solidFill>
                <a:srgbClr val="002060"/>
              </a:solidFill>
              <a:ea typeface="+mn-lt"/>
              <a:cs typeface="+mn-lt"/>
            </a:endParaRPr>
          </a:p>
          <a:p>
            <a:pPr>
              <a:buFont typeface="Arial"/>
              <a:buChar char="•"/>
            </a:pPr>
            <a:r>
              <a:rPr lang="en-US" sz="2400" dirty="0">
                <a:solidFill>
                  <a:srgbClr val="002060"/>
                </a:solidFill>
                <a:ea typeface="+mn-lt"/>
                <a:cs typeface="+mn-lt"/>
              </a:rPr>
              <a:t>This form must be filled out by your President/Chair or the Treasurer, and you must email a copy of your contract/proof of your agreement with the party you are receiving the money from.</a:t>
            </a:r>
            <a:endParaRPr lang="en-US" dirty="0">
              <a:solidFill>
                <a:srgbClr val="002060"/>
              </a:solidFill>
              <a:ea typeface="Calibri"/>
              <a:cs typeface="Calibri"/>
            </a:endParaRPr>
          </a:p>
          <a:p>
            <a:pPr>
              <a:buFont typeface="Arial"/>
              <a:buChar char="•"/>
            </a:pPr>
            <a:endParaRPr lang="en-US" sz="2400" dirty="0">
              <a:solidFill>
                <a:srgbClr val="002060"/>
              </a:solidFill>
              <a:ea typeface="Calibri" panose="020F0502020204030204"/>
              <a:cs typeface="Calibri" panose="020F0502020204030204"/>
            </a:endParaRPr>
          </a:p>
          <a:p>
            <a:pPr>
              <a:buFont typeface="Arial"/>
              <a:buChar char="•"/>
            </a:pPr>
            <a:r>
              <a:rPr lang="en-US" sz="2400" dirty="0">
                <a:solidFill>
                  <a:srgbClr val="002060"/>
                </a:solidFill>
                <a:ea typeface="Calibri" panose="020F0502020204030204"/>
                <a:cs typeface="Calibri" panose="020F0502020204030204"/>
              </a:rPr>
              <a:t>Check all contracts with Activities first before signing.</a:t>
            </a:r>
          </a:p>
          <a:p>
            <a:pPr>
              <a:buFont typeface="Arial"/>
              <a:buChar char="•"/>
            </a:pPr>
            <a:endParaRPr lang="en-US" sz="2400" dirty="0">
              <a:solidFill>
                <a:srgbClr val="002060"/>
              </a:solidFill>
              <a:ea typeface="Calibri" panose="020F0502020204030204"/>
              <a:cs typeface="Calibri" panose="020F0502020204030204"/>
            </a:endParaRPr>
          </a:p>
          <a:p>
            <a:pPr>
              <a:buFont typeface="Arial"/>
              <a:buChar char="•"/>
            </a:pPr>
            <a:r>
              <a:rPr lang="en-US" sz="2400" dirty="0">
                <a:solidFill>
                  <a:srgbClr val="002060"/>
                </a:solidFill>
                <a:ea typeface="Calibri" panose="020F0502020204030204"/>
                <a:cs typeface="Calibri" panose="020F0502020204030204"/>
              </a:rPr>
              <a:t>Sponsorships – must fill in sponsorship form.</a:t>
            </a:r>
          </a:p>
          <a:p>
            <a:pPr marL="342900" indent="-342900">
              <a:buFont typeface="Arial"/>
              <a:buChar char="•"/>
            </a:pPr>
            <a:endParaRPr lang="en-US" sz="2400" dirty="0">
              <a:solidFill>
                <a:srgbClr val="002060"/>
              </a:solidFill>
              <a:ea typeface="Calibri" panose="020F0502020204030204"/>
              <a:cs typeface="Calibri" panose="020F0502020204030204"/>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4153B526-4E49-0CB6-AD17-03CFF264B743}"/>
              </a:ext>
            </a:extLst>
          </p:cNvPr>
          <p:cNvPicPr>
            <a:picLocks noChangeAspect="1"/>
          </p:cNvPicPr>
          <p:nvPr/>
        </p:nvPicPr>
        <p:blipFill>
          <a:blip r:embed="rId4"/>
          <a:stretch>
            <a:fillRect/>
          </a:stretch>
        </p:blipFill>
        <p:spPr>
          <a:xfrm>
            <a:off x="10066178" y="5964621"/>
            <a:ext cx="1919122" cy="601832"/>
          </a:xfrm>
          <a:prstGeom prst="rect">
            <a:avLst/>
          </a:prstGeom>
        </p:spPr>
      </p:pic>
    </p:spTree>
    <p:extLst>
      <p:ext uri="{BB962C8B-B14F-4D97-AF65-F5344CB8AC3E}">
        <p14:creationId xmlns:p14="http://schemas.microsoft.com/office/powerpoint/2010/main" val="959959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688098" y="37933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Sponsorships</a:t>
            </a:r>
          </a:p>
        </p:txBody>
      </p:sp>
      <p:sp>
        <p:nvSpPr>
          <p:cNvPr id="6" name="TextBox 5">
            <a:extLst>
              <a:ext uri="{FF2B5EF4-FFF2-40B4-BE49-F238E27FC236}">
                <a16:creationId xmlns:a16="http://schemas.microsoft.com/office/drawing/2014/main" id="{418A5D0A-471F-657D-DD1F-20BE6C569258}"/>
              </a:ext>
            </a:extLst>
          </p:cNvPr>
          <p:cNvSpPr txBox="1"/>
          <p:nvPr/>
        </p:nvSpPr>
        <p:spPr>
          <a:xfrm>
            <a:off x="1003400" y="1714832"/>
            <a:ext cx="8633374"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solidFill>
                  <a:srgbClr val="002060"/>
                </a:solidFill>
                <a:ea typeface="+mn-lt"/>
                <a:cs typeface="+mn-lt"/>
              </a:rPr>
              <a:t> </a:t>
            </a:r>
            <a:r>
              <a:rPr lang="en-US" sz="2400" dirty="0">
                <a:solidFill>
                  <a:srgbClr val="002060"/>
                </a:solidFill>
                <a:latin typeface="Calibri"/>
                <a:ea typeface="+mn-lt"/>
                <a:cs typeface="Calibri"/>
              </a:rPr>
              <a:t>Sponsorships are a common way of clubs and societies getting a bit of cash </a:t>
            </a:r>
            <a:endParaRPr lang="en-US" sz="2400" dirty="0" err="1">
              <a:solidFill>
                <a:srgbClr val="002060"/>
              </a:solidFill>
              <a:latin typeface="Calibri"/>
              <a:ea typeface="+mn-lt"/>
              <a:cs typeface="Calibri"/>
            </a:endParaRPr>
          </a:p>
          <a:p>
            <a:pPr>
              <a:buFont typeface="Arial"/>
              <a:buChar char="•"/>
            </a:pPr>
            <a:endParaRPr lang="en-US" sz="2400" dirty="0">
              <a:solidFill>
                <a:srgbClr val="002060"/>
              </a:solidFill>
              <a:latin typeface="Calibri"/>
              <a:ea typeface="+mn-lt"/>
              <a:cs typeface="Calibri"/>
            </a:endParaRPr>
          </a:p>
          <a:p>
            <a:pPr>
              <a:buFont typeface="Arial"/>
              <a:buChar char="•"/>
            </a:pPr>
            <a:r>
              <a:rPr lang="en-US" sz="2400" dirty="0">
                <a:solidFill>
                  <a:srgbClr val="002060"/>
                </a:solidFill>
                <a:latin typeface="Calibri"/>
                <a:ea typeface="+mn-lt"/>
                <a:cs typeface="Calibri"/>
              </a:rPr>
              <a:t>Only consider sponsorships from companies that meet the values of the SU, they should also relate to the activity of your club/ society </a:t>
            </a:r>
            <a:endParaRPr lang="en-US" dirty="0"/>
          </a:p>
          <a:p>
            <a:pPr>
              <a:buFont typeface="Arial"/>
              <a:buChar char="•"/>
            </a:pPr>
            <a:endParaRPr lang="en-US" sz="2400" dirty="0">
              <a:solidFill>
                <a:srgbClr val="002060"/>
              </a:solidFill>
              <a:latin typeface="Calibri"/>
              <a:ea typeface="+mn-lt"/>
              <a:cs typeface="Calibri"/>
            </a:endParaRPr>
          </a:p>
          <a:p>
            <a:pPr>
              <a:buFont typeface="Arial"/>
              <a:buChar char="•"/>
            </a:pPr>
            <a:r>
              <a:rPr lang="en-US" sz="2400" dirty="0">
                <a:solidFill>
                  <a:srgbClr val="002060"/>
                </a:solidFill>
                <a:latin typeface="Calibri"/>
                <a:ea typeface="+mn-lt"/>
                <a:cs typeface="Calibri"/>
              </a:rPr>
              <a:t>We MUST check the contract</a:t>
            </a:r>
            <a:endParaRPr lang="en-US">
              <a:ea typeface="Calibri" panose="020F0502020204030204"/>
              <a:cs typeface="Calibri" panose="020F0502020204030204"/>
            </a:endParaRPr>
          </a:p>
          <a:p>
            <a:pPr>
              <a:buFont typeface="Arial"/>
              <a:buChar char="•"/>
            </a:pPr>
            <a:endParaRPr lang="en-US" sz="2400" dirty="0">
              <a:solidFill>
                <a:srgbClr val="002060"/>
              </a:solidFill>
              <a:latin typeface="Calibri"/>
              <a:ea typeface="+mn-lt"/>
              <a:cs typeface="Calibri"/>
            </a:endParaRPr>
          </a:p>
          <a:p>
            <a:pPr>
              <a:buFont typeface="Arial"/>
              <a:buChar char="•"/>
            </a:pPr>
            <a:r>
              <a:rPr lang="en-US" sz="2400" dirty="0">
                <a:solidFill>
                  <a:srgbClr val="002060"/>
                </a:solidFill>
                <a:latin typeface="Calibri"/>
                <a:ea typeface="+mn-lt"/>
                <a:cs typeface="Calibri"/>
              </a:rPr>
              <a:t>What barriers are there to you meeting your contract? IE, "Sailing Club must spend £1000 at the bar on socials before the £250 is awarded"</a:t>
            </a:r>
            <a:endParaRPr lang="en-US" dirty="0"/>
          </a:p>
          <a:p>
            <a:pPr>
              <a:buFont typeface="Arial"/>
              <a:buChar char="•"/>
            </a:pPr>
            <a:endParaRPr lang="en-US" sz="2400" dirty="0">
              <a:solidFill>
                <a:srgbClr val="002060"/>
              </a:solidFill>
              <a:ea typeface="Calibri" panose="020F0502020204030204"/>
              <a:cs typeface="Calibri" panose="020F0502020204030204"/>
            </a:endParaRPr>
          </a:p>
          <a:p>
            <a:pPr marL="342900" indent="-342900">
              <a:buFont typeface="Arial"/>
              <a:buChar char="•"/>
            </a:pPr>
            <a:endParaRPr lang="en-US" sz="2400" dirty="0">
              <a:solidFill>
                <a:srgbClr val="002060"/>
              </a:solidFill>
              <a:ea typeface="Calibri" panose="020F0502020204030204"/>
              <a:cs typeface="Calibri" panose="020F0502020204030204"/>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064386" y="5978718"/>
            <a:ext cx="1919122" cy="601832"/>
          </a:xfrm>
          <a:prstGeom prst="rect">
            <a:avLst/>
          </a:prstGeom>
        </p:spPr>
      </p:pic>
    </p:spTree>
    <p:extLst>
      <p:ext uri="{BB962C8B-B14F-4D97-AF65-F5344CB8AC3E}">
        <p14:creationId xmlns:p14="http://schemas.microsoft.com/office/powerpoint/2010/main" val="301741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4D055-8C3B-D768-8956-E7E4A58EE63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C7F8EA-F1F2-920C-285B-CF1AE0D45BA9}"/>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0">
            <a:extLst>
              <a:ext uri="{FF2B5EF4-FFF2-40B4-BE49-F238E27FC236}">
                <a16:creationId xmlns:a16="http://schemas.microsoft.com/office/drawing/2014/main" id="{09822E95-E870-84BD-799E-9BBBE547741A}"/>
              </a:ext>
            </a:extLst>
          </p:cNvPr>
          <p:cNvGrpSpPr/>
          <p:nvPr/>
        </p:nvGrpSpPr>
        <p:grpSpPr>
          <a:xfrm>
            <a:off x="3970118" y="1990479"/>
            <a:ext cx="9178724" cy="2535424"/>
            <a:chOff x="-2375621" y="-57150"/>
            <a:chExt cx="4291343" cy="685159"/>
          </a:xfrm>
        </p:grpSpPr>
        <p:sp>
          <p:nvSpPr>
            <p:cNvPr id="17" name="Freeform 11">
              <a:extLst>
                <a:ext uri="{FF2B5EF4-FFF2-40B4-BE49-F238E27FC236}">
                  <a16:creationId xmlns:a16="http://schemas.microsoft.com/office/drawing/2014/main" id="{05A0A8AB-804E-F087-3CAB-137667D4A48A}"/>
                </a:ext>
              </a:extLst>
            </p:cNvPr>
            <p:cNvSpPr/>
            <p:nvPr/>
          </p:nvSpPr>
          <p:spPr>
            <a:xfrm>
              <a:off x="-2375621" y="135932"/>
              <a:ext cx="1593481" cy="450193"/>
            </a:xfrm>
            <a:custGeom>
              <a:avLst/>
              <a:gdLst/>
              <a:ahLst/>
              <a:cxnLst/>
              <a:rect l="l" t="t" r="r" b="b"/>
              <a:pathLst>
                <a:path w="1915722" h="628009">
                  <a:moveTo>
                    <a:pt x="22352" y="0"/>
                  </a:moveTo>
                  <a:lnTo>
                    <a:pt x="1893370" y="0"/>
                  </a:lnTo>
                  <a:cubicBezTo>
                    <a:pt x="1905715" y="0"/>
                    <a:pt x="1915722" y="10007"/>
                    <a:pt x="1915722" y="22352"/>
                  </a:cubicBezTo>
                  <a:lnTo>
                    <a:pt x="1915722" y="605657"/>
                  </a:lnTo>
                  <a:cubicBezTo>
                    <a:pt x="1915722" y="618002"/>
                    <a:pt x="1905715" y="628009"/>
                    <a:pt x="1893370" y="628009"/>
                  </a:cubicBezTo>
                  <a:lnTo>
                    <a:pt x="22352" y="628009"/>
                  </a:lnTo>
                  <a:cubicBezTo>
                    <a:pt x="10007" y="628009"/>
                    <a:pt x="0" y="618002"/>
                    <a:pt x="0" y="605657"/>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dirty="0"/>
            </a:p>
          </p:txBody>
        </p:sp>
        <p:sp>
          <p:nvSpPr>
            <p:cNvPr id="18" name="TextBox 12">
              <a:extLst>
                <a:ext uri="{FF2B5EF4-FFF2-40B4-BE49-F238E27FC236}">
                  <a16:creationId xmlns:a16="http://schemas.microsoft.com/office/drawing/2014/main" id="{BFDE4FD9-A6D0-CF7E-6BCD-799E312BAE60}"/>
                </a:ext>
              </a:extLst>
            </p:cNvPr>
            <p:cNvSpPr txBox="1"/>
            <p:nvPr/>
          </p:nvSpPr>
          <p:spPr>
            <a:xfrm>
              <a:off x="0" y="-57150"/>
              <a:ext cx="1915722" cy="685159"/>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grpSp>
        <p:nvGrpSpPr>
          <p:cNvPr id="9" name="Group 8">
            <a:extLst>
              <a:ext uri="{FF2B5EF4-FFF2-40B4-BE49-F238E27FC236}">
                <a16:creationId xmlns:a16="http://schemas.microsoft.com/office/drawing/2014/main" id="{3DEB1DB9-4072-3C63-C770-A8827A853C84}"/>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CFF6B33F-1598-8612-1A09-9E9401B95232}"/>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FC8929B9-59E7-F4A1-4EBF-D8D2E3C1F958}"/>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C50BF974-029F-3AAE-F315-263FA091CACD}"/>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E1E5B18E-F8DC-9D81-9D2C-29ABA3965962}"/>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2A183A8-3E26-717D-E526-2D7A720DEF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40CFB87-91A0-8AC7-E3AE-821C5EFAA4A9}"/>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73EE450F-3F8F-3255-DA13-17D0C630731B}"/>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A bit of context…</a:t>
            </a:r>
            <a:endParaRPr lang="en-US" dirty="0"/>
          </a:p>
        </p:txBody>
      </p:sp>
      <p:sp>
        <p:nvSpPr>
          <p:cNvPr id="6" name="TextBox 5">
            <a:extLst>
              <a:ext uri="{FF2B5EF4-FFF2-40B4-BE49-F238E27FC236}">
                <a16:creationId xmlns:a16="http://schemas.microsoft.com/office/drawing/2014/main" id="{229FD43D-1CDC-2511-9774-885B7A9B730F}"/>
              </a:ext>
            </a:extLst>
          </p:cNvPr>
          <p:cNvSpPr txBox="1"/>
          <p:nvPr/>
        </p:nvSpPr>
        <p:spPr>
          <a:xfrm>
            <a:off x="792092" y="1493201"/>
            <a:ext cx="9439761"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latin typeface="Calibri"/>
                <a:ea typeface="+mn-lt"/>
                <a:cs typeface="Calibri"/>
              </a:rPr>
              <a:t>HASU is a charity AND a Students Union which means…</a:t>
            </a:r>
          </a:p>
          <a:p>
            <a:endParaRPr lang="en-US" sz="2400" dirty="0">
              <a:solidFill>
                <a:srgbClr val="002060"/>
              </a:solidFill>
              <a:latin typeface="Calibri"/>
              <a:ea typeface="+mn-lt"/>
              <a:cs typeface="Calibri"/>
            </a:endParaRPr>
          </a:p>
          <a:p>
            <a:r>
              <a:rPr lang="en-US" sz="2400" dirty="0">
                <a:solidFill>
                  <a:srgbClr val="002060"/>
                </a:solidFill>
                <a:latin typeface="Calibri"/>
                <a:ea typeface="+mn-lt"/>
                <a:cs typeface="Calibri"/>
              </a:rPr>
              <a:t>Legal obligations</a:t>
            </a:r>
          </a:p>
          <a:p>
            <a:pPr marL="4000500" lvl="8" indent="-342900">
              <a:lnSpc>
                <a:spcPct val="200000"/>
              </a:lnSpc>
              <a:buFont typeface="Wingdings" panose="05000000000000000000" pitchFamily="2" charset="2"/>
              <a:buChar char="ü"/>
            </a:pPr>
            <a:r>
              <a:rPr lang="en-US" sz="2800" dirty="0">
                <a:solidFill>
                  <a:schemeClr val="bg1"/>
                </a:solidFill>
                <a:latin typeface="Calibri"/>
                <a:ea typeface="+mn-lt"/>
                <a:cs typeface="Calibri"/>
              </a:rPr>
              <a:t>Charity Law</a:t>
            </a:r>
          </a:p>
          <a:p>
            <a:pPr marL="4000500" lvl="8" indent="-342900">
              <a:lnSpc>
                <a:spcPct val="200000"/>
              </a:lnSpc>
              <a:buFont typeface="Wingdings" panose="05000000000000000000" pitchFamily="2" charset="2"/>
              <a:buChar char="ü"/>
            </a:pPr>
            <a:r>
              <a:rPr lang="en-US" sz="2800" dirty="0">
                <a:solidFill>
                  <a:schemeClr val="bg1"/>
                </a:solidFill>
                <a:latin typeface="Calibri"/>
                <a:ea typeface="+mn-lt"/>
                <a:cs typeface="Calibri"/>
              </a:rPr>
              <a:t>Education Act</a:t>
            </a:r>
          </a:p>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a:p>
            <a:pPr algn="ctr"/>
            <a:r>
              <a:rPr lang="en-US" sz="3200" u="sng" dirty="0">
                <a:solidFill>
                  <a:srgbClr val="002060"/>
                </a:solidFill>
                <a:latin typeface="Calibri"/>
                <a:ea typeface="+mn-lt"/>
                <a:cs typeface="Calibri"/>
              </a:rPr>
              <a:t>In pairs:</a:t>
            </a:r>
          </a:p>
          <a:p>
            <a:pPr algn="ctr"/>
            <a:r>
              <a:rPr lang="en-US" sz="2800" dirty="0">
                <a:solidFill>
                  <a:srgbClr val="002060"/>
                </a:solidFill>
                <a:latin typeface="Calibri"/>
                <a:ea typeface="+mn-lt"/>
                <a:cs typeface="Calibri"/>
              </a:rPr>
              <a:t>What are some other laws that affect SU’s, </a:t>
            </a:r>
          </a:p>
          <a:p>
            <a:pPr algn="ctr"/>
            <a:r>
              <a:rPr lang="en-US" sz="2800" dirty="0">
                <a:solidFill>
                  <a:srgbClr val="002060"/>
                </a:solidFill>
                <a:latin typeface="Calibri"/>
                <a:ea typeface="+mn-lt"/>
                <a:cs typeface="Calibri"/>
              </a:rPr>
              <a:t>Clubs, and Societies?</a:t>
            </a:r>
          </a:p>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194F0147-D2B2-D59D-8BE4-27FE0FB2326D}"/>
              </a:ext>
            </a:extLst>
          </p:cNvPr>
          <p:cNvPicPr>
            <a:picLocks noChangeAspect="1"/>
          </p:cNvPicPr>
          <p:nvPr/>
        </p:nvPicPr>
        <p:blipFill>
          <a:blip r:embed="rId4"/>
          <a:stretch>
            <a:fillRect/>
          </a:stretch>
        </p:blipFill>
        <p:spPr>
          <a:xfrm>
            <a:off x="10086964" y="5982587"/>
            <a:ext cx="1919122" cy="601832"/>
          </a:xfrm>
          <a:prstGeom prst="rect">
            <a:avLst/>
          </a:prstGeom>
        </p:spPr>
      </p:pic>
    </p:spTree>
    <p:extLst>
      <p:ext uri="{BB962C8B-B14F-4D97-AF65-F5344CB8AC3E}">
        <p14:creationId xmlns:p14="http://schemas.microsoft.com/office/powerpoint/2010/main" val="322625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fade">
                                      <p:cBhvr>
                                        <p:cTn id="15" dur="500"/>
                                        <p:tgtEl>
                                          <p:spTgt spid="6">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9" end="9"/>
                                            </p:txEl>
                                          </p:spTgt>
                                        </p:tgtEl>
                                        <p:attrNameLst>
                                          <p:attrName>style.visibility</p:attrName>
                                        </p:attrNameLst>
                                      </p:cBhvr>
                                      <p:to>
                                        <p:strVal val="visible"/>
                                      </p:to>
                                    </p:set>
                                    <p:animEffect transition="in" filter="fade">
                                      <p:cBhvr>
                                        <p:cTn id="1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688098" y="37933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mn-lt"/>
                <a:cs typeface="+mn-lt"/>
              </a:rPr>
              <a:t>Fundraising</a:t>
            </a:r>
            <a:endParaRPr lang="en-US" dirty="0"/>
          </a:p>
        </p:txBody>
      </p:sp>
      <p:sp>
        <p:nvSpPr>
          <p:cNvPr id="6" name="TextBox 5">
            <a:extLst>
              <a:ext uri="{FF2B5EF4-FFF2-40B4-BE49-F238E27FC236}">
                <a16:creationId xmlns:a16="http://schemas.microsoft.com/office/drawing/2014/main" id="{418A5D0A-471F-657D-DD1F-20BE6C569258}"/>
              </a:ext>
            </a:extLst>
          </p:cNvPr>
          <p:cNvSpPr txBox="1"/>
          <p:nvPr/>
        </p:nvSpPr>
        <p:spPr>
          <a:xfrm>
            <a:off x="1003400" y="1714832"/>
            <a:ext cx="908790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solidFill>
                  <a:srgbClr val="002060"/>
                </a:solidFill>
                <a:ea typeface="+mn-lt"/>
                <a:cs typeface="+mn-lt"/>
              </a:rPr>
              <a:t> Your club/society can fundraise for charities </a:t>
            </a:r>
            <a:endParaRPr lang="en-US" sz="2400" dirty="0" err="1">
              <a:solidFill>
                <a:srgbClr val="002060"/>
              </a:solidFill>
              <a:ea typeface="+mn-lt"/>
              <a:cs typeface="+mn-lt"/>
            </a:endParaRPr>
          </a:p>
          <a:p>
            <a:endParaRPr lang="en-US" sz="2400" dirty="0">
              <a:solidFill>
                <a:srgbClr val="002060"/>
              </a:solidFill>
              <a:ea typeface="+mn-lt"/>
              <a:cs typeface="+mn-lt"/>
            </a:endParaRPr>
          </a:p>
          <a:p>
            <a:r>
              <a:rPr lang="en-US" sz="2400" dirty="0">
                <a:solidFill>
                  <a:srgbClr val="002060"/>
                </a:solidFill>
                <a:ea typeface="+mn-lt"/>
                <a:cs typeface="+mn-lt"/>
              </a:rPr>
              <a:t>BUT</a:t>
            </a:r>
            <a:endParaRPr lang="en-US" dirty="0">
              <a:ea typeface="Calibri" panose="020F0502020204030204"/>
              <a:cs typeface="Calibri" panose="020F0502020204030204"/>
            </a:endParaRPr>
          </a:p>
          <a:p>
            <a:pPr lvl="1">
              <a:buFont typeface="Courier New"/>
              <a:buChar char="o"/>
            </a:pPr>
            <a:r>
              <a:rPr lang="en-US" sz="2400" dirty="0">
                <a:solidFill>
                  <a:srgbClr val="002060"/>
                </a:solidFill>
                <a:ea typeface="+mn-lt"/>
                <a:cs typeface="+mn-lt"/>
              </a:rPr>
              <a:t> CANNOT make donations from its club/society funds (must be designated pot)</a:t>
            </a:r>
            <a:endParaRPr lang="en-US" dirty="0">
              <a:ea typeface="Calibri" panose="020F0502020204030204"/>
              <a:cs typeface="Calibri" panose="020F0502020204030204"/>
            </a:endParaRPr>
          </a:p>
          <a:p>
            <a:pPr lvl="1">
              <a:buFont typeface="Courier New"/>
              <a:buChar char="o"/>
            </a:pPr>
            <a:r>
              <a:rPr lang="en-US" sz="2400" dirty="0">
                <a:solidFill>
                  <a:srgbClr val="002060"/>
                </a:solidFill>
                <a:ea typeface="+mn-lt"/>
                <a:cs typeface="+mn-lt"/>
              </a:rPr>
              <a:t> CANNOT make political donations</a:t>
            </a:r>
            <a:endParaRPr lang="en-US" dirty="0">
              <a:ea typeface="Calibri" panose="020F0502020204030204"/>
              <a:cs typeface="Calibri" panose="020F0502020204030204"/>
            </a:endParaRPr>
          </a:p>
          <a:p>
            <a:pPr lvl="1">
              <a:buFont typeface="Courier New"/>
              <a:buChar char="o"/>
            </a:pPr>
            <a:r>
              <a:rPr lang="en-US" sz="2400" dirty="0">
                <a:solidFill>
                  <a:srgbClr val="002060"/>
                </a:solidFill>
                <a:ea typeface="+mn-lt"/>
                <a:cs typeface="+mn-lt"/>
              </a:rPr>
              <a:t> Every spend SHOULD be for the benefit of your club/society </a:t>
            </a:r>
            <a:endParaRPr lang="en-US" dirty="0">
              <a:solidFill>
                <a:srgbClr val="000000"/>
              </a:solidFill>
              <a:ea typeface="+mn-lt"/>
              <a:cs typeface="+mn-lt"/>
            </a:endParaRPr>
          </a:p>
          <a:p>
            <a:pPr lvl="1">
              <a:buFont typeface="Courier New"/>
              <a:buChar char="o"/>
            </a:pPr>
            <a:r>
              <a:rPr lang="en-US" sz="2400" dirty="0">
                <a:solidFill>
                  <a:srgbClr val="002060"/>
                </a:solidFill>
                <a:ea typeface="+mn-lt"/>
                <a:cs typeface="+mn-lt"/>
              </a:rPr>
              <a:t> members</a:t>
            </a:r>
            <a:endParaRPr lang="en-US" dirty="0">
              <a:ea typeface="Calibri"/>
              <a:cs typeface="Calibri"/>
            </a:endParaRPr>
          </a:p>
          <a:p>
            <a:pPr lvl="1">
              <a:buFont typeface="Courier New"/>
              <a:buChar char="o"/>
            </a:pPr>
            <a:endParaRPr lang="en-US" sz="2400" dirty="0">
              <a:solidFill>
                <a:srgbClr val="002060"/>
              </a:solidFill>
              <a:ea typeface="Calibri" panose="020F0502020204030204"/>
              <a:cs typeface="Calibri" panose="020F0502020204030204"/>
            </a:endParaRPr>
          </a:p>
          <a:p>
            <a:pPr marL="342900" indent="-342900">
              <a:buFont typeface="Arial"/>
              <a:buChar char="•"/>
            </a:pPr>
            <a:endParaRPr lang="en-US" sz="2400" dirty="0">
              <a:solidFill>
                <a:srgbClr val="002060"/>
              </a:solidFill>
              <a:ea typeface="Calibri" panose="020F0502020204030204"/>
              <a:cs typeface="Calibri" panose="020F0502020204030204"/>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064386" y="5978718"/>
            <a:ext cx="1919122" cy="601832"/>
          </a:xfrm>
          <a:prstGeom prst="rect">
            <a:avLst/>
          </a:prstGeom>
        </p:spPr>
      </p:pic>
      <p:pic>
        <p:nvPicPr>
          <p:cNvPr id="2" name="Picture 1" descr="A screen shot of a computer&#10;&#10;Description automatically generated">
            <a:extLst>
              <a:ext uri="{FF2B5EF4-FFF2-40B4-BE49-F238E27FC236}">
                <a16:creationId xmlns:a16="http://schemas.microsoft.com/office/drawing/2014/main" id="{AD5DD2F4-9543-2CBB-9177-7732443292D0}"/>
              </a:ext>
            </a:extLst>
          </p:cNvPr>
          <p:cNvPicPr>
            <a:picLocks noChangeAspect="1"/>
          </p:cNvPicPr>
          <p:nvPr/>
        </p:nvPicPr>
        <p:blipFill>
          <a:blip r:embed="rId5"/>
          <a:srcRect r="52522" b="28528"/>
          <a:stretch/>
        </p:blipFill>
        <p:spPr>
          <a:xfrm>
            <a:off x="3743157" y="4563648"/>
            <a:ext cx="4023901" cy="2289156"/>
          </a:xfrm>
          <a:prstGeom prst="rect">
            <a:avLst/>
          </a:prstGeom>
        </p:spPr>
      </p:pic>
    </p:spTree>
    <p:extLst>
      <p:ext uri="{BB962C8B-B14F-4D97-AF65-F5344CB8AC3E}">
        <p14:creationId xmlns:p14="http://schemas.microsoft.com/office/powerpoint/2010/main" val="895284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650624" y="138702"/>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VAT – What is it and why pay it?</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684869" y="134941"/>
            <a:ext cx="1919122" cy="601832"/>
          </a:xfrm>
          <a:prstGeom prst="rect">
            <a:avLst/>
          </a:prstGeom>
        </p:spPr>
      </p:pic>
      <p:pic>
        <p:nvPicPr>
          <p:cNvPr id="2" name="Picture 1" descr="A green and white rectangle with white text&#10;&#10;Description automatically generated">
            <a:extLst>
              <a:ext uri="{FF2B5EF4-FFF2-40B4-BE49-F238E27FC236}">
                <a16:creationId xmlns:a16="http://schemas.microsoft.com/office/drawing/2014/main" id="{7EB1E535-C701-D4AF-EB58-15635E9E6923}"/>
              </a:ext>
            </a:extLst>
          </p:cNvPr>
          <p:cNvPicPr>
            <a:picLocks noChangeAspect="1"/>
          </p:cNvPicPr>
          <p:nvPr/>
        </p:nvPicPr>
        <p:blipFill>
          <a:blip r:embed="rId5"/>
          <a:stretch>
            <a:fillRect/>
          </a:stretch>
        </p:blipFill>
        <p:spPr>
          <a:xfrm>
            <a:off x="895170" y="1082842"/>
            <a:ext cx="4613134" cy="5454316"/>
          </a:xfrm>
          <a:prstGeom prst="rect">
            <a:avLst/>
          </a:prstGeom>
        </p:spPr>
      </p:pic>
      <p:pic>
        <p:nvPicPr>
          <p:cNvPr id="3" name="Picture 2" descr="A screenshot of a website&#10;&#10;Description automatically generated">
            <a:extLst>
              <a:ext uri="{FF2B5EF4-FFF2-40B4-BE49-F238E27FC236}">
                <a16:creationId xmlns:a16="http://schemas.microsoft.com/office/drawing/2014/main" id="{66092297-59E8-6040-701D-D3E1C44D3249}"/>
              </a:ext>
            </a:extLst>
          </p:cNvPr>
          <p:cNvPicPr>
            <a:picLocks noChangeAspect="1"/>
          </p:cNvPicPr>
          <p:nvPr/>
        </p:nvPicPr>
        <p:blipFill>
          <a:blip r:embed="rId6"/>
          <a:stretch>
            <a:fillRect/>
          </a:stretch>
        </p:blipFill>
        <p:spPr>
          <a:xfrm>
            <a:off x="5715668" y="1088524"/>
            <a:ext cx="5867400" cy="2247900"/>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D4953B8F-8E5F-1D40-2A87-82582F2A5C18}"/>
              </a:ext>
            </a:extLst>
          </p:cNvPr>
          <p:cNvPicPr>
            <a:picLocks noChangeAspect="1"/>
          </p:cNvPicPr>
          <p:nvPr/>
        </p:nvPicPr>
        <p:blipFill>
          <a:blip r:embed="rId7"/>
          <a:stretch>
            <a:fillRect/>
          </a:stretch>
        </p:blipFill>
        <p:spPr>
          <a:xfrm>
            <a:off x="5711574" y="3597107"/>
            <a:ext cx="6076115" cy="2939048"/>
          </a:xfrm>
          <a:prstGeom prst="rect">
            <a:avLst/>
          </a:prstGeom>
        </p:spPr>
      </p:pic>
    </p:spTree>
    <p:extLst>
      <p:ext uri="{BB962C8B-B14F-4D97-AF65-F5344CB8AC3E}">
        <p14:creationId xmlns:p14="http://schemas.microsoft.com/office/powerpoint/2010/main" val="1273284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6" name="TextBox 5">
            <a:extLst>
              <a:ext uri="{FF2B5EF4-FFF2-40B4-BE49-F238E27FC236}">
                <a16:creationId xmlns:a16="http://schemas.microsoft.com/office/drawing/2014/main" id="{418A5D0A-471F-657D-DD1F-20BE6C569258}"/>
              </a:ext>
            </a:extLst>
          </p:cNvPr>
          <p:cNvSpPr txBox="1"/>
          <p:nvPr/>
        </p:nvSpPr>
        <p:spPr>
          <a:xfrm>
            <a:off x="965297" y="1012008"/>
            <a:ext cx="9087900"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solidFill>
                  <a:srgbClr val="002060"/>
                </a:solidFill>
                <a:ea typeface="+mn-lt"/>
                <a:cs typeface="+mn-lt"/>
              </a:rPr>
              <a:t>VAT is charged for most exchange of goods including sponsorships!</a:t>
            </a:r>
          </a:p>
          <a:p>
            <a:pPr>
              <a:buFont typeface="Arial"/>
              <a:buChar char="•"/>
            </a:pPr>
            <a:endParaRPr lang="en-US" sz="2400" dirty="0">
              <a:solidFill>
                <a:srgbClr val="002060"/>
              </a:solidFill>
              <a:ea typeface="+mn-lt"/>
              <a:cs typeface="+mn-lt"/>
            </a:endParaRPr>
          </a:p>
          <a:p>
            <a:pPr>
              <a:buFont typeface="Arial"/>
              <a:buChar char="•"/>
            </a:pPr>
            <a:r>
              <a:rPr lang="en-US" sz="2400" dirty="0">
                <a:solidFill>
                  <a:srgbClr val="002060"/>
                </a:solidFill>
                <a:ea typeface="+mn-lt"/>
                <a:cs typeface="+mn-lt"/>
              </a:rPr>
              <a:t>Difference between clubs and societies.</a:t>
            </a:r>
            <a:endParaRPr lang="en-US" sz="2400" dirty="0">
              <a:solidFill>
                <a:srgbClr val="002060"/>
              </a:solidFill>
              <a:ea typeface="Calibri"/>
              <a:cs typeface="Calibri"/>
            </a:endParaRPr>
          </a:p>
          <a:p>
            <a:pPr>
              <a:buFont typeface="Arial"/>
              <a:buChar char="•"/>
            </a:pPr>
            <a:endParaRPr lang="en-US" sz="2400" dirty="0">
              <a:solidFill>
                <a:srgbClr val="002060"/>
              </a:solidFill>
              <a:ea typeface="Calibri"/>
              <a:cs typeface="Calibri"/>
            </a:endParaRPr>
          </a:p>
          <a:p>
            <a:pPr>
              <a:buFont typeface="Arial"/>
              <a:buChar char="•"/>
            </a:pPr>
            <a:r>
              <a:rPr lang="en-US" sz="2400" dirty="0">
                <a:solidFill>
                  <a:srgbClr val="002060"/>
                </a:solidFill>
                <a:ea typeface="Calibri"/>
                <a:cs typeface="Calibri"/>
              </a:rPr>
              <a:t>When to charge?</a:t>
            </a:r>
          </a:p>
          <a:p>
            <a:pPr>
              <a:buFont typeface="Arial"/>
              <a:buChar char="•"/>
            </a:pPr>
            <a:endParaRPr lang="en-US" sz="2400" dirty="0">
              <a:solidFill>
                <a:srgbClr val="002060"/>
              </a:solidFill>
              <a:ea typeface="Calibri"/>
              <a:cs typeface="Calibri"/>
            </a:endParaRPr>
          </a:p>
          <a:p>
            <a:pPr lvl="1">
              <a:buFont typeface="Courier New"/>
              <a:buChar char="o"/>
            </a:pPr>
            <a:r>
              <a:rPr lang="en-US" sz="2400" dirty="0">
                <a:solidFill>
                  <a:srgbClr val="002060"/>
                </a:solidFill>
                <a:ea typeface="Calibri"/>
                <a:cs typeface="Calibri"/>
              </a:rPr>
              <a:t>Selling merch or tickets? </a:t>
            </a:r>
          </a:p>
          <a:p>
            <a:pPr marL="1257300" lvl="2" indent="-342900">
              <a:buFont typeface="Wingdings" panose="05000000000000000000" pitchFamily="2" charset="2"/>
              <a:buChar char="ü"/>
            </a:pPr>
            <a:r>
              <a:rPr lang="en-US" sz="2400" dirty="0">
                <a:solidFill>
                  <a:srgbClr val="002060"/>
                </a:solidFill>
                <a:ea typeface="Calibri"/>
                <a:cs typeface="Calibri"/>
              </a:rPr>
              <a:t>- Yes</a:t>
            </a:r>
          </a:p>
          <a:p>
            <a:pPr lvl="1">
              <a:buFont typeface="Courier New"/>
              <a:buChar char="o"/>
            </a:pPr>
            <a:r>
              <a:rPr lang="en-US" sz="2400" dirty="0">
                <a:solidFill>
                  <a:srgbClr val="002060"/>
                </a:solidFill>
                <a:ea typeface="Calibri"/>
                <a:cs typeface="Calibri"/>
              </a:rPr>
              <a:t>Sponsorships </a:t>
            </a:r>
          </a:p>
          <a:p>
            <a:pPr marL="1257300" lvl="2" indent="-342900">
              <a:buFont typeface="Wingdings" panose="05000000000000000000" pitchFamily="2" charset="2"/>
              <a:buChar char="ü"/>
            </a:pPr>
            <a:r>
              <a:rPr lang="en-US" sz="2400" dirty="0">
                <a:solidFill>
                  <a:srgbClr val="002060"/>
                </a:solidFill>
                <a:ea typeface="Calibri"/>
                <a:cs typeface="Calibri"/>
              </a:rPr>
              <a:t>– Yes</a:t>
            </a:r>
          </a:p>
          <a:p>
            <a:pPr lvl="1">
              <a:buFont typeface="Courier New"/>
              <a:buChar char="o"/>
            </a:pPr>
            <a:r>
              <a:rPr lang="en-US" sz="2400" dirty="0">
                <a:solidFill>
                  <a:srgbClr val="002060"/>
                </a:solidFill>
                <a:ea typeface="Calibri"/>
                <a:cs typeface="Calibri"/>
              </a:rPr>
              <a:t>Donations to club/society </a:t>
            </a:r>
          </a:p>
          <a:p>
            <a:pPr lvl="2"/>
            <a:r>
              <a:rPr lang="en-US" sz="2400" dirty="0">
                <a:solidFill>
                  <a:srgbClr val="002060"/>
                </a:solidFill>
                <a:ea typeface="Calibri"/>
                <a:cs typeface="Calibri"/>
              </a:rPr>
              <a:t>X  - No</a:t>
            </a:r>
          </a:p>
          <a:p>
            <a:pPr marL="342900" indent="-342900">
              <a:buFont typeface="Arial"/>
              <a:buChar char="•"/>
            </a:pPr>
            <a:endParaRPr lang="en-US" sz="2400" dirty="0">
              <a:solidFill>
                <a:srgbClr val="002060"/>
              </a:solidFill>
              <a:ea typeface="Calibri"/>
              <a:cs typeface="Calibri"/>
            </a:endParaRPr>
          </a:p>
          <a:p>
            <a:pPr marL="342900" indent="-342900">
              <a:buFont typeface="Arial"/>
              <a:buChar char="•"/>
            </a:pPr>
            <a:r>
              <a:rPr lang="en-US" sz="2400" dirty="0">
                <a:solidFill>
                  <a:srgbClr val="002060"/>
                </a:solidFill>
                <a:ea typeface="Calibri"/>
                <a:cs typeface="Calibri"/>
              </a:rPr>
              <a:t>Any questions please ask Finance and they can inform you of the correct rate to charge.</a:t>
            </a: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684869" y="134941"/>
            <a:ext cx="1919122" cy="601832"/>
          </a:xfrm>
          <a:prstGeom prst="rect">
            <a:avLst/>
          </a:prstGeom>
        </p:spPr>
      </p:pic>
      <p:sp>
        <p:nvSpPr>
          <p:cNvPr id="5" name="TextBox 4">
            <a:extLst>
              <a:ext uri="{FF2B5EF4-FFF2-40B4-BE49-F238E27FC236}">
                <a16:creationId xmlns:a16="http://schemas.microsoft.com/office/drawing/2014/main" id="{35B47F52-AF41-CD30-0243-4148C8A9310D}"/>
              </a:ext>
            </a:extLst>
          </p:cNvPr>
          <p:cNvSpPr txBox="1"/>
          <p:nvPr/>
        </p:nvSpPr>
        <p:spPr>
          <a:xfrm>
            <a:off x="1650624" y="138702"/>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VAT – What is it and why pay it?</a:t>
            </a:r>
          </a:p>
        </p:txBody>
      </p:sp>
    </p:spTree>
    <p:extLst>
      <p:ext uri="{BB962C8B-B14F-4D97-AF65-F5344CB8AC3E}">
        <p14:creationId xmlns:p14="http://schemas.microsoft.com/office/powerpoint/2010/main" val="852009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wipe(down)">
                                      <p:cBhvr>
                                        <p:cTn id="12" dur="580">
                                          <p:stCondLst>
                                            <p:cond delay="0"/>
                                          </p:stCondLst>
                                        </p:cTn>
                                        <p:tgtEl>
                                          <p:spTgt spid="6">
                                            <p:txEl>
                                              <p:pRg st="7" end="7"/>
                                            </p:txEl>
                                          </p:spTgt>
                                        </p:tgtEl>
                                      </p:cBhvr>
                                    </p:animEffect>
                                    <p:anim calcmode="lin" valueType="num">
                                      <p:cBhvr>
                                        <p:cTn id="13" dur="1822"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7" end="7"/>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7" end="7"/>
                                            </p:txEl>
                                          </p:spTgt>
                                        </p:tgtEl>
                                      </p:cBhvr>
                                      <p:to x="100000" y="60000"/>
                                    </p:animScale>
                                    <p:animScale>
                                      <p:cBhvr>
                                        <p:cTn id="19" dur="166" decel="50000">
                                          <p:stCondLst>
                                            <p:cond delay="676"/>
                                          </p:stCondLst>
                                        </p:cTn>
                                        <p:tgtEl>
                                          <p:spTgt spid="6">
                                            <p:txEl>
                                              <p:pRg st="7" end="7"/>
                                            </p:txEl>
                                          </p:spTgt>
                                        </p:tgtEl>
                                      </p:cBhvr>
                                      <p:to x="100000" y="100000"/>
                                    </p:animScale>
                                    <p:animScale>
                                      <p:cBhvr>
                                        <p:cTn id="20" dur="26">
                                          <p:stCondLst>
                                            <p:cond delay="1312"/>
                                          </p:stCondLst>
                                        </p:cTn>
                                        <p:tgtEl>
                                          <p:spTgt spid="6">
                                            <p:txEl>
                                              <p:pRg st="7" end="7"/>
                                            </p:txEl>
                                          </p:spTgt>
                                        </p:tgtEl>
                                      </p:cBhvr>
                                      <p:to x="100000" y="80000"/>
                                    </p:animScale>
                                    <p:animScale>
                                      <p:cBhvr>
                                        <p:cTn id="21" dur="166" decel="50000">
                                          <p:stCondLst>
                                            <p:cond delay="1338"/>
                                          </p:stCondLst>
                                        </p:cTn>
                                        <p:tgtEl>
                                          <p:spTgt spid="6">
                                            <p:txEl>
                                              <p:pRg st="7" end="7"/>
                                            </p:txEl>
                                          </p:spTgt>
                                        </p:tgtEl>
                                      </p:cBhvr>
                                      <p:to x="100000" y="100000"/>
                                    </p:animScale>
                                    <p:animScale>
                                      <p:cBhvr>
                                        <p:cTn id="22" dur="26">
                                          <p:stCondLst>
                                            <p:cond delay="1642"/>
                                          </p:stCondLst>
                                        </p:cTn>
                                        <p:tgtEl>
                                          <p:spTgt spid="6">
                                            <p:txEl>
                                              <p:pRg st="7" end="7"/>
                                            </p:txEl>
                                          </p:spTgt>
                                        </p:tgtEl>
                                      </p:cBhvr>
                                      <p:to x="100000" y="90000"/>
                                    </p:animScale>
                                    <p:animScale>
                                      <p:cBhvr>
                                        <p:cTn id="23" dur="166" decel="50000">
                                          <p:stCondLst>
                                            <p:cond delay="1668"/>
                                          </p:stCondLst>
                                        </p:cTn>
                                        <p:tgtEl>
                                          <p:spTgt spid="6">
                                            <p:txEl>
                                              <p:pRg st="7" end="7"/>
                                            </p:txEl>
                                          </p:spTgt>
                                        </p:tgtEl>
                                      </p:cBhvr>
                                      <p:to x="100000" y="100000"/>
                                    </p:animScale>
                                    <p:animScale>
                                      <p:cBhvr>
                                        <p:cTn id="24" dur="26">
                                          <p:stCondLst>
                                            <p:cond delay="1808"/>
                                          </p:stCondLst>
                                        </p:cTn>
                                        <p:tgtEl>
                                          <p:spTgt spid="6">
                                            <p:txEl>
                                              <p:pRg st="7" end="7"/>
                                            </p:txEl>
                                          </p:spTgt>
                                        </p:tgtEl>
                                      </p:cBhvr>
                                      <p:to x="100000" y="95000"/>
                                    </p:animScale>
                                    <p:animScale>
                                      <p:cBhvr>
                                        <p:cTn id="25" dur="166" decel="50000">
                                          <p:stCondLst>
                                            <p:cond delay="1834"/>
                                          </p:stCondLst>
                                        </p:cTn>
                                        <p:tgtEl>
                                          <p:spTgt spid="6">
                                            <p:txEl>
                                              <p:pRg st="7" end="7"/>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fade">
                                      <p:cBhvr>
                                        <p:cTn id="35" dur="500"/>
                                        <p:tgtEl>
                                          <p:spTgt spid="6">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fade">
                                      <p:cBhvr>
                                        <p:cTn id="40" dur="500"/>
                                        <p:tgtEl>
                                          <p:spTgt spid="6">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anim calcmode="lin" valueType="num">
                                      <p:cBhvr>
                                        <p:cTn id="45"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46"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47"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48" dur="1000"/>
                                        <p:tgtEl>
                                          <p:spTgt spid="6">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53"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688098" y="37933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Common Dos and Don'ts</a:t>
            </a:r>
          </a:p>
        </p:txBody>
      </p:sp>
      <p:sp>
        <p:nvSpPr>
          <p:cNvPr id="6" name="TextBox 5">
            <a:extLst>
              <a:ext uri="{FF2B5EF4-FFF2-40B4-BE49-F238E27FC236}">
                <a16:creationId xmlns:a16="http://schemas.microsoft.com/office/drawing/2014/main" id="{418A5D0A-471F-657D-DD1F-20BE6C569258}"/>
              </a:ext>
            </a:extLst>
          </p:cNvPr>
          <p:cNvSpPr txBox="1"/>
          <p:nvPr/>
        </p:nvSpPr>
        <p:spPr>
          <a:xfrm>
            <a:off x="1016768" y="1514306"/>
            <a:ext cx="8620006"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solidFill>
                  <a:srgbClr val="002060"/>
                </a:solidFill>
                <a:ea typeface="+mn-lt"/>
                <a:cs typeface="+mn-lt"/>
              </a:rPr>
              <a:t> DON'T keep cash, this is technically theft </a:t>
            </a:r>
          </a:p>
          <a:p>
            <a:pPr>
              <a:buFont typeface="Arial"/>
              <a:buChar char="•"/>
            </a:pPr>
            <a:r>
              <a:rPr lang="en-US" sz="2400">
                <a:solidFill>
                  <a:srgbClr val="002060"/>
                </a:solidFill>
                <a:ea typeface="+mn-lt"/>
                <a:cs typeface="+mn-lt"/>
              </a:rPr>
              <a:t> DON'T spend loads of your own money. For large payments, use </a:t>
            </a:r>
            <a:r>
              <a:rPr lang="en-US" sz="2400" dirty="0">
                <a:solidFill>
                  <a:srgbClr val="002060"/>
                </a:solidFill>
                <a:ea typeface="+mn-lt"/>
                <a:cs typeface="+mn-lt"/>
              </a:rPr>
              <a:t>invoicing or one of the credit cards </a:t>
            </a:r>
            <a:endParaRPr lang="en-US" sz="2400">
              <a:solidFill>
                <a:srgbClr val="002060"/>
              </a:solidFill>
              <a:ea typeface="Calibri"/>
              <a:cs typeface="Calibri"/>
            </a:endParaRPr>
          </a:p>
          <a:p>
            <a:pPr>
              <a:buFont typeface="Arial"/>
              <a:buChar char="•"/>
            </a:pPr>
            <a:r>
              <a:rPr lang="en-US" sz="2400" dirty="0">
                <a:solidFill>
                  <a:srgbClr val="002060"/>
                </a:solidFill>
                <a:ea typeface="+mn-lt"/>
                <a:cs typeface="+mn-lt"/>
              </a:rPr>
              <a:t> DON'T buy or use a card reader</a:t>
            </a:r>
            <a:endParaRPr lang="en-US" sz="2400" dirty="0">
              <a:solidFill>
                <a:srgbClr val="002060"/>
              </a:solidFill>
              <a:ea typeface="Calibri"/>
              <a:cs typeface="Calibri"/>
            </a:endParaRPr>
          </a:p>
          <a:p>
            <a:pPr>
              <a:buFont typeface="Arial"/>
              <a:buChar char="•"/>
            </a:pPr>
            <a:r>
              <a:rPr lang="en-US" sz="2400" dirty="0">
                <a:solidFill>
                  <a:srgbClr val="002060"/>
                </a:solidFill>
                <a:latin typeface="Calibri" panose="020F0502020204030204"/>
                <a:ea typeface="+mn-lt"/>
                <a:cs typeface="Calibri"/>
              </a:rPr>
              <a:t> </a:t>
            </a:r>
            <a:r>
              <a:rPr lang="en-US" sz="2400" dirty="0">
                <a:solidFill>
                  <a:srgbClr val="002060"/>
                </a:solidFill>
                <a:ea typeface="+mn-lt"/>
                <a:cs typeface="+mn-lt"/>
              </a:rPr>
              <a:t>DO add products to the website for small payments – </a:t>
            </a:r>
            <a:r>
              <a:rPr lang="en-US" sz="2400" dirty="0" err="1">
                <a:solidFill>
                  <a:srgbClr val="002060"/>
                </a:solidFill>
                <a:ea typeface="+mn-lt"/>
                <a:cs typeface="+mn-lt"/>
              </a:rPr>
              <a:t>ie</a:t>
            </a:r>
            <a:r>
              <a:rPr lang="en-US" sz="2400" dirty="0">
                <a:solidFill>
                  <a:srgbClr val="002060"/>
                </a:solidFill>
                <a:ea typeface="+mn-lt"/>
                <a:cs typeface="+mn-lt"/>
              </a:rPr>
              <a:t> “£1 Bake Sale”</a:t>
            </a:r>
            <a:endParaRPr lang="en-US" sz="2400" dirty="0">
              <a:solidFill>
                <a:srgbClr val="002060"/>
              </a:solidFill>
              <a:ea typeface="Calibri"/>
              <a:cs typeface="Calibri"/>
            </a:endParaRPr>
          </a:p>
          <a:p>
            <a:pPr>
              <a:buFont typeface="Arial"/>
              <a:buChar char="•"/>
            </a:pPr>
            <a:r>
              <a:rPr lang="en-US" sz="2400" dirty="0">
                <a:solidFill>
                  <a:srgbClr val="002060"/>
                </a:solidFill>
                <a:ea typeface="+mn-lt"/>
                <a:cs typeface="+mn-lt"/>
              </a:rPr>
              <a:t> DO check with Activities before committing to a big spend</a:t>
            </a:r>
            <a:endParaRPr lang="en-US" sz="2400" dirty="0">
              <a:solidFill>
                <a:srgbClr val="002060"/>
              </a:solidFill>
              <a:ea typeface="Calibri"/>
              <a:cs typeface="Calibri"/>
            </a:endParaRPr>
          </a:p>
          <a:p>
            <a:pPr>
              <a:buFont typeface="Arial"/>
              <a:buChar char="•"/>
            </a:pPr>
            <a:r>
              <a:rPr lang="en-US" sz="2400" dirty="0">
                <a:solidFill>
                  <a:srgbClr val="002060"/>
                </a:solidFill>
                <a:ea typeface="+mn-lt"/>
                <a:cs typeface="+mn-lt"/>
              </a:rPr>
              <a:t> DON’T set up sponsorships without checking with activities first</a:t>
            </a:r>
            <a:endParaRPr lang="en-US" sz="2400" dirty="0">
              <a:solidFill>
                <a:srgbClr val="002060"/>
              </a:solidFill>
              <a:ea typeface="Calibri"/>
              <a:cs typeface="Calibri"/>
            </a:endParaRPr>
          </a:p>
          <a:p>
            <a:pPr>
              <a:buFont typeface="Arial"/>
              <a:buChar char="•"/>
            </a:pPr>
            <a:r>
              <a:rPr lang="en-US" sz="2400" dirty="0">
                <a:solidFill>
                  <a:srgbClr val="002060"/>
                </a:solidFill>
                <a:ea typeface="+mn-lt"/>
                <a:cs typeface="+mn-lt"/>
              </a:rPr>
              <a:t> DON’T take any society payments into your own bank account – even if you intend to transfer it straight over, technically theft and a bit dodge</a:t>
            </a:r>
            <a:endParaRPr lang="en-US" sz="2400" dirty="0">
              <a:solidFill>
                <a:srgbClr val="002060"/>
              </a:solidFill>
              <a:ea typeface="Calibri" panose="020F0502020204030204"/>
              <a:cs typeface="Calibri" panose="020F0502020204030204"/>
            </a:endParaRPr>
          </a:p>
          <a:p>
            <a:pPr>
              <a:buFont typeface="Arial"/>
              <a:buChar char="•"/>
            </a:pPr>
            <a:endParaRPr lang="en-US" sz="2400" dirty="0">
              <a:solidFill>
                <a:srgbClr val="002060"/>
              </a:solidFill>
              <a:ea typeface="Calibri" panose="020F0502020204030204"/>
              <a:cs typeface="Calibri" panose="020F0502020204030204"/>
            </a:endParaRPr>
          </a:p>
          <a:p>
            <a:pPr marL="342900" indent="-342900">
              <a:buFont typeface="Arial"/>
              <a:buChar char="•"/>
            </a:pPr>
            <a:endParaRPr lang="en-US" sz="2400" dirty="0">
              <a:solidFill>
                <a:srgbClr val="002060"/>
              </a:solidFill>
              <a:ea typeface="Calibri" panose="020F0502020204030204"/>
              <a:cs typeface="Calibri" panose="020F0502020204030204"/>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684869" y="134941"/>
            <a:ext cx="1919122" cy="601832"/>
          </a:xfrm>
          <a:prstGeom prst="rect">
            <a:avLst/>
          </a:prstGeom>
        </p:spPr>
      </p:pic>
    </p:spTree>
    <p:extLst>
      <p:ext uri="{BB962C8B-B14F-4D97-AF65-F5344CB8AC3E}">
        <p14:creationId xmlns:p14="http://schemas.microsoft.com/office/powerpoint/2010/main" val="4059400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249572" y="740281"/>
            <a:ext cx="92762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mn-lt"/>
                <a:cs typeface="+mn-lt"/>
              </a:rPr>
              <a:t>DEAL WITH FINANCIAL PROBLEMS QUICKLY</a:t>
            </a:r>
            <a:endParaRPr lang="en-US" dirty="0"/>
          </a:p>
        </p:txBody>
      </p:sp>
      <p:sp>
        <p:nvSpPr>
          <p:cNvPr id="6" name="TextBox 5">
            <a:extLst>
              <a:ext uri="{FF2B5EF4-FFF2-40B4-BE49-F238E27FC236}">
                <a16:creationId xmlns:a16="http://schemas.microsoft.com/office/drawing/2014/main" id="{418A5D0A-471F-657D-DD1F-20BE6C569258}"/>
              </a:ext>
            </a:extLst>
          </p:cNvPr>
          <p:cNvSpPr txBox="1"/>
          <p:nvPr/>
        </p:nvSpPr>
        <p:spPr>
          <a:xfrm>
            <a:off x="1244032" y="2864516"/>
            <a:ext cx="90879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ea typeface="Calibri" panose="020F0502020204030204"/>
                <a:cs typeface="Calibri" panose="020F0502020204030204"/>
              </a:rPr>
              <a:t>We want to avoid serious incidents and massive overspending!</a:t>
            </a:r>
            <a:endParaRPr lang="en-US" sz="2400" dirty="0" err="1">
              <a:solidFill>
                <a:srgbClr val="002060"/>
              </a:solidFill>
              <a:ea typeface="Calibri" panose="020F0502020204030204"/>
              <a:cs typeface="Calibri" panose="020F0502020204030204"/>
            </a:endParaRPr>
          </a:p>
          <a:p>
            <a:endParaRPr lang="en-US" sz="2400" dirty="0">
              <a:solidFill>
                <a:srgbClr val="002060"/>
              </a:solidFill>
              <a:ea typeface="Calibri"/>
              <a:cs typeface="Calibri"/>
            </a:endParaRPr>
          </a:p>
          <a:p>
            <a:pPr algn="ctr"/>
            <a:r>
              <a:rPr lang="en-US" sz="2400" dirty="0">
                <a:solidFill>
                  <a:srgbClr val="002060"/>
                </a:solidFill>
                <a:ea typeface="Calibri"/>
                <a:cs typeface="Calibri"/>
              </a:rPr>
              <a:t>Any questions or issues at any point come talk to Maisie or SJ</a:t>
            </a:r>
          </a:p>
          <a:p>
            <a:pPr algn="ctr"/>
            <a:r>
              <a:rPr lang="en-US" sz="2400" dirty="0">
                <a:solidFill>
                  <a:srgbClr val="002060"/>
                </a:solidFill>
                <a:ea typeface="Calibri"/>
                <a:cs typeface="Calibri"/>
              </a:rPr>
              <a:t>we are here to support you :)</a:t>
            </a:r>
          </a:p>
          <a:p>
            <a:pPr marL="342900" indent="-342900">
              <a:buFont typeface="Arial"/>
              <a:buChar char="•"/>
            </a:pPr>
            <a:endParaRPr lang="en-US" sz="2400" dirty="0">
              <a:solidFill>
                <a:srgbClr val="002060"/>
              </a:solidFill>
              <a:ea typeface="Calibri"/>
              <a:cs typeface="Calibri"/>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684869" y="134941"/>
            <a:ext cx="1919122" cy="601832"/>
          </a:xfrm>
          <a:prstGeom prst="rect">
            <a:avLst/>
          </a:prstGeom>
        </p:spPr>
      </p:pic>
    </p:spTree>
    <p:extLst>
      <p:ext uri="{BB962C8B-B14F-4D97-AF65-F5344CB8AC3E}">
        <p14:creationId xmlns:p14="http://schemas.microsoft.com/office/powerpoint/2010/main" val="3396673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162551" y="2363410"/>
            <a:ext cx="95781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u="sng" dirty="0">
                <a:solidFill>
                  <a:srgbClr val="002060"/>
                </a:solidFill>
                <a:ea typeface="Calibri"/>
                <a:cs typeface="Calibri"/>
              </a:rPr>
              <a:t>Questions?</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684869" y="134941"/>
            <a:ext cx="1919122" cy="601832"/>
          </a:xfrm>
          <a:prstGeom prst="rect">
            <a:avLst/>
          </a:prstGeom>
        </p:spPr>
      </p:pic>
    </p:spTree>
    <p:extLst>
      <p:ext uri="{BB962C8B-B14F-4D97-AF65-F5344CB8AC3E}">
        <p14:creationId xmlns:p14="http://schemas.microsoft.com/office/powerpoint/2010/main" val="99618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22169"/>
        </a:solidFill>
        <a:effectLst/>
      </p:bgPr>
    </p:bg>
    <p:spTree>
      <p:nvGrpSpPr>
        <p:cNvPr id="1" name=""/>
        <p:cNvGrpSpPr/>
        <p:nvPr/>
      </p:nvGrpSpPr>
      <p:grpSpPr>
        <a:xfrm>
          <a:off x="0" y="0"/>
          <a:ext cx="0" cy="0"/>
          <a:chOff x="0" y="0"/>
          <a:chExt cx="0" cy="0"/>
        </a:xfrm>
      </p:grpSpPr>
      <p:grpSp>
        <p:nvGrpSpPr>
          <p:cNvPr id="2" name="Group 2"/>
          <p:cNvGrpSpPr/>
          <p:nvPr/>
        </p:nvGrpSpPr>
        <p:grpSpPr>
          <a:xfrm>
            <a:off x="-132977" y="0"/>
            <a:ext cx="12457953" cy="1105674"/>
            <a:chOff x="0" y="0"/>
            <a:chExt cx="6960634" cy="617773"/>
          </a:xfrm>
        </p:grpSpPr>
        <p:sp>
          <p:nvSpPr>
            <p:cNvPr id="3" name="Freeform 3"/>
            <p:cNvSpPr/>
            <p:nvPr/>
          </p:nvSpPr>
          <p:spPr>
            <a:xfrm>
              <a:off x="0" y="0"/>
              <a:ext cx="6960634" cy="617773"/>
            </a:xfrm>
            <a:custGeom>
              <a:avLst/>
              <a:gdLst/>
              <a:ahLst/>
              <a:cxnLst/>
              <a:rect l="l" t="t" r="r" b="b"/>
              <a:pathLst>
                <a:path w="6960634" h="617773">
                  <a:moveTo>
                    <a:pt x="0" y="0"/>
                  </a:moveTo>
                  <a:lnTo>
                    <a:pt x="6960634" y="0"/>
                  </a:lnTo>
                  <a:lnTo>
                    <a:pt x="6960634" y="617773"/>
                  </a:lnTo>
                  <a:lnTo>
                    <a:pt x="0" y="617773"/>
                  </a:lnTo>
                  <a:close/>
                </a:path>
              </a:pathLst>
            </a:custGeom>
            <a:solidFill>
              <a:srgbClr val="FFFFFF"/>
            </a:solidFill>
          </p:spPr>
          <p:txBody>
            <a:bodyPr/>
            <a:lstStyle/>
            <a:p>
              <a:pPr defTabSz="609630"/>
              <a:endParaRPr lang="en-GB" sz="1200">
                <a:solidFill>
                  <a:prstClr val="black"/>
                </a:solidFill>
                <a:latin typeface="Calibri"/>
              </a:endParaRPr>
            </a:p>
          </p:txBody>
        </p:sp>
        <p:sp>
          <p:nvSpPr>
            <p:cNvPr id="4" name="TextBox 4"/>
            <p:cNvSpPr txBox="1"/>
            <p:nvPr/>
          </p:nvSpPr>
          <p:spPr>
            <a:xfrm>
              <a:off x="0" y="-9525"/>
              <a:ext cx="6960634" cy="627298"/>
            </a:xfrm>
            <a:prstGeom prst="rect">
              <a:avLst/>
            </a:prstGeom>
          </p:spPr>
          <p:txBody>
            <a:bodyPr lIns="32584" tIns="32584" rIns="32584" bIns="32584" rtlCol="0" anchor="ctr"/>
            <a:lstStyle/>
            <a:p>
              <a:pPr algn="ctr" defTabSz="609630">
                <a:lnSpc>
                  <a:spcPts val="973"/>
                </a:lnSpc>
              </a:pPr>
              <a:endParaRPr sz="1200">
                <a:solidFill>
                  <a:prstClr val="black"/>
                </a:solidFill>
                <a:latin typeface="Calibri"/>
              </a:endParaRPr>
            </a:p>
          </p:txBody>
        </p:sp>
      </p:grpSp>
      <p:sp>
        <p:nvSpPr>
          <p:cNvPr id="5" name="Freeform 5"/>
          <p:cNvSpPr/>
          <p:nvPr/>
        </p:nvSpPr>
        <p:spPr>
          <a:xfrm>
            <a:off x="10272239" y="79025"/>
            <a:ext cx="1719636" cy="529778"/>
          </a:xfrm>
          <a:custGeom>
            <a:avLst/>
            <a:gdLst/>
            <a:ahLst/>
            <a:cxnLst/>
            <a:rect l="l" t="t" r="r" b="b"/>
            <a:pathLst>
              <a:path w="2579454" h="794667">
                <a:moveTo>
                  <a:pt x="0" y="0"/>
                </a:moveTo>
                <a:lnTo>
                  <a:pt x="2579454" y="0"/>
                </a:lnTo>
                <a:lnTo>
                  <a:pt x="2579454" y="794667"/>
                </a:lnTo>
                <a:lnTo>
                  <a:pt x="0" y="794667"/>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grpSp>
        <p:nvGrpSpPr>
          <p:cNvPr id="6" name="Group 6"/>
          <p:cNvGrpSpPr/>
          <p:nvPr/>
        </p:nvGrpSpPr>
        <p:grpSpPr>
          <a:xfrm>
            <a:off x="2131038" y="45293"/>
            <a:ext cx="3462952" cy="1054031"/>
            <a:chOff x="0" y="0"/>
            <a:chExt cx="1934856" cy="588919"/>
          </a:xfrm>
        </p:grpSpPr>
        <p:sp>
          <p:nvSpPr>
            <p:cNvPr id="7" name="Freeform 7"/>
            <p:cNvSpPr/>
            <p:nvPr/>
          </p:nvSpPr>
          <p:spPr>
            <a:xfrm>
              <a:off x="0" y="0"/>
              <a:ext cx="1934856" cy="588919"/>
            </a:xfrm>
            <a:custGeom>
              <a:avLst/>
              <a:gdLst/>
              <a:ahLst/>
              <a:cxnLst/>
              <a:rect l="l" t="t" r="r" b="b"/>
              <a:pathLst>
                <a:path w="1934856" h="588919">
                  <a:moveTo>
                    <a:pt x="0" y="0"/>
                  </a:moveTo>
                  <a:lnTo>
                    <a:pt x="1934856" y="0"/>
                  </a:lnTo>
                  <a:lnTo>
                    <a:pt x="1934856" y="588919"/>
                  </a:lnTo>
                  <a:lnTo>
                    <a:pt x="0" y="588919"/>
                  </a:lnTo>
                  <a:close/>
                </a:path>
              </a:pathLst>
            </a:custGeom>
            <a:solidFill>
              <a:srgbClr val="FFFFFF"/>
            </a:solidFill>
          </p:spPr>
          <p:txBody>
            <a:bodyPr/>
            <a:lstStyle/>
            <a:p>
              <a:pPr defTabSz="609630"/>
              <a:endParaRPr lang="en-GB" sz="1200">
                <a:solidFill>
                  <a:prstClr val="black"/>
                </a:solidFill>
                <a:latin typeface="Calibri"/>
              </a:endParaRPr>
            </a:p>
          </p:txBody>
        </p:sp>
        <p:sp>
          <p:nvSpPr>
            <p:cNvPr id="8" name="TextBox 8"/>
            <p:cNvSpPr txBox="1"/>
            <p:nvPr/>
          </p:nvSpPr>
          <p:spPr>
            <a:xfrm>
              <a:off x="0" y="-19050"/>
              <a:ext cx="1934856" cy="607969"/>
            </a:xfrm>
            <a:prstGeom prst="rect">
              <a:avLst/>
            </a:prstGeom>
          </p:spPr>
          <p:txBody>
            <a:bodyPr lIns="32584" tIns="32584" rIns="32584" bIns="32584" rtlCol="0" anchor="ctr"/>
            <a:lstStyle/>
            <a:p>
              <a:pPr defTabSz="609630">
                <a:lnSpc>
                  <a:spcPts val="2309"/>
                </a:lnSpc>
              </a:pPr>
              <a:r>
                <a:rPr lang="en-US" sz="1924" b="1">
                  <a:solidFill>
                    <a:srgbClr val="000000"/>
                  </a:solidFill>
                  <a:latin typeface="Poppins Bold"/>
                  <a:ea typeface="Poppins Bold"/>
                  <a:cs typeface="Poppins Bold"/>
                  <a:sym typeface="Poppins Bold"/>
                </a:rPr>
                <a:t>AGENDA</a:t>
              </a:r>
            </a:p>
            <a:p>
              <a:pPr defTabSz="609630">
                <a:lnSpc>
                  <a:spcPts val="2309"/>
                </a:lnSpc>
              </a:pPr>
              <a:r>
                <a:rPr lang="en-US" sz="1924" b="1">
                  <a:solidFill>
                    <a:srgbClr val="000000"/>
                  </a:solidFill>
                  <a:latin typeface="Poppins Bold"/>
                  <a:ea typeface="Poppins Bold"/>
                  <a:cs typeface="Poppins Bold"/>
                  <a:sym typeface="Poppins Bold"/>
                </a:rPr>
                <a:t>Monday 22nd September</a:t>
              </a:r>
            </a:p>
            <a:p>
              <a:pPr defTabSz="609630">
                <a:lnSpc>
                  <a:spcPts val="1989"/>
                </a:lnSpc>
              </a:pPr>
              <a:r>
                <a:rPr lang="en-US" sz="1657" b="1" i="1">
                  <a:solidFill>
                    <a:srgbClr val="000000"/>
                  </a:solidFill>
                  <a:latin typeface="Poppins Bold Italics"/>
                  <a:ea typeface="Poppins Bold Italics"/>
                  <a:cs typeface="Poppins Bold Italics"/>
                  <a:sym typeface="Poppins Bold Italics"/>
                </a:rPr>
                <a:t>Morning  Sessions</a:t>
              </a:r>
            </a:p>
          </p:txBody>
        </p:sp>
      </p:grpSp>
      <p:grpSp>
        <p:nvGrpSpPr>
          <p:cNvPr id="9" name="Group 9"/>
          <p:cNvGrpSpPr/>
          <p:nvPr/>
        </p:nvGrpSpPr>
        <p:grpSpPr>
          <a:xfrm>
            <a:off x="508239" y="70748"/>
            <a:ext cx="1464513" cy="1039855"/>
            <a:chOff x="0" y="0"/>
            <a:chExt cx="2929025" cy="2079710"/>
          </a:xfrm>
        </p:grpSpPr>
        <p:grpSp>
          <p:nvGrpSpPr>
            <p:cNvPr id="10" name="Group 10"/>
            <p:cNvGrpSpPr/>
            <p:nvPr/>
          </p:nvGrpSpPr>
          <p:grpSpPr>
            <a:xfrm>
              <a:off x="0" y="0"/>
              <a:ext cx="2929025" cy="2079710"/>
              <a:chOff x="0" y="0"/>
              <a:chExt cx="465358" cy="330421"/>
            </a:xfrm>
          </p:grpSpPr>
          <p:sp>
            <p:nvSpPr>
              <p:cNvPr id="11" name="Freeform 11"/>
              <p:cNvSpPr/>
              <p:nvPr/>
            </p:nvSpPr>
            <p:spPr>
              <a:xfrm>
                <a:off x="0" y="0"/>
                <a:ext cx="465358" cy="330421"/>
              </a:xfrm>
              <a:custGeom>
                <a:avLst/>
                <a:gdLst/>
                <a:ahLst/>
                <a:cxnLst/>
                <a:rect l="l" t="t" r="r" b="b"/>
                <a:pathLst>
                  <a:path w="465358" h="330421">
                    <a:moveTo>
                      <a:pt x="0" y="0"/>
                    </a:moveTo>
                    <a:lnTo>
                      <a:pt x="465358" y="0"/>
                    </a:lnTo>
                    <a:lnTo>
                      <a:pt x="465358" y="330421"/>
                    </a:lnTo>
                    <a:lnTo>
                      <a:pt x="0" y="330421"/>
                    </a:lnTo>
                    <a:close/>
                  </a:path>
                </a:pathLst>
              </a:custGeom>
              <a:solidFill>
                <a:srgbClr val="022169"/>
              </a:solidFill>
            </p:spPr>
            <p:txBody>
              <a:bodyPr/>
              <a:lstStyle/>
              <a:p>
                <a:pPr defTabSz="609630"/>
                <a:endParaRPr lang="en-GB" sz="1200">
                  <a:solidFill>
                    <a:prstClr val="black"/>
                  </a:solidFill>
                  <a:latin typeface="Calibri"/>
                </a:endParaRPr>
              </a:p>
            </p:txBody>
          </p:sp>
          <p:sp>
            <p:nvSpPr>
              <p:cNvPr id="12" name="TextBox 12"/>
              <p:cNvSpPr txBox="1"/>
              <p:nvPr/>
            </p:nvSpPr>
            <p:spPr>
              <a:xfrm>
                <a:off x="0" y="-9525"/>
                <a:ext cx="465358" cy="339946"/>
              </a:xfrm>
              <a:prstGeom prst="rect">
                <a:avLst/>
              </a:prstGeom>
            </p:spPr>
            <p:txBody>
              <a:bodyPr lIns="32109" tIns="32109" rIns="32109" bIns="32109" rtlCol="0" anchor="ctr"/>
              <a:lstStyle/>
              <a:p>
                <a:pPr algn="ctr" defTabSz="609630">
                  <a:lnSpc>
                    <a:spcPts val="973"/>
                  </a:lnSpc>
                </a:pPr>
                <a:endParaRPr sz="1200">
                  <a:solidFill>
                    <a:prstClr val="black"/>
                  </a:solidFill>
                  <a:latin typeface="Calibri"/>
                </a:endParaRPr>
              </a:p>
            </p:txBody>
          </p:sp>
        </p:grpSp>
        <p:sp>
          <p:nvSpPr>
            <p:cNvPr id="13" name="Freeform 13"/>
            <p:cNvSpPr/>
            <p:nvPr/>
          </p:nvSpPr>
          <p:spPr>
            <a:xfrm>
              <a:off x="1441316" y="1516103"/>
              <a:ext cx="760286" cy="475178"/>
            </a:xfrm>
            <a:custGeom>
              <a:avLst/>
              <a:gdLst/>
              <a:ahLst/>
              <a:cxnLst/>
              <a:rect l="l" t="t" r="r" b="b"/>
              <a:pathLst>
                <a:path w="760286" h="475178">
                  <a:moveTo>
                    <a:pt x="0" y="0"/>
                  </a:moveTo>
                  <a:lnTo>
                    <a:pt x="760286" y="0"/>
                  </a:lnTo>
                  <a:lnTo>
                    <a:pt x="760286" y="475178"/>
                  </a:lnTo>
                  <a:lnTo>
                    <a:pt x="0" y="4751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14" name="Freeform 14"/>
            <p:cNvSpPr/>
            <p:nvPr/>
          </p:nvSpPr>
          <p:spPr>
            <a:xfrm>
              <a:off x="2274267" y="1470394"/>
              <a:ext cx="529926" cy="529926"/>
            </a:xfrm>
            <a:custGeom>
              <a:avLst/>
              <a:gdLst/>
              <a:ahLst/>
              <a:cxnLst/>
              <a:rect l="l" t="t" r="r" b="b"/>
              <a:pathLst>
                <a:path w="529926" h="529926">
                  <a:moveTo>
                    <a:pt x="0" y="0"/>
                  </a:moveTo>
                  <a:lnTo>
                    <a:pt x="529926" y="0"/>
                  </a:lnTo>
                  <a:lnTo>
                    <a:pt x="529926" y="529926"/>
                  </a:lnTo>
                  <a:lnTo>
                    <a:pt x="0" y="5299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
          <p:nvSpPr>
            <p:cNvPr id="15" name="Freeform 15"/>
            <p:cNvSpPr/>
            <p:nvPr/>
          </p:nvSpPr>
          <p:spPr>
            <a:xfrm>
              <a:off x="168689" y="1470394"/>
              <a:ext cx="554896" cy="529926"/>
            </a:xfrm>
            <a:custGeom>
              <a:avLst/>
              <a:gdLst/>
              <a:ahLst/>
              <a:cxnLst/>
              <a:rect l="l" t="t" r="r" b="b"/>
              <a:pathLst>
                <a:path w="554896" h="529926">
                  <a:moveTo>
                    <a:pt x="0" y="0"/>
                  </a:moveTo>
                  <a:lnTo>
                    <a:pt x="554896" y="0"/>
                  </a:lnTo>
                  <a:lnTo>
                    <a:pt x="554896" y="529926"/>
                  </a:lnTo>
                  <a:lnTo>
                    <a:pt x="0" y="529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GB" sz="1200">
                <a:solidFill>
                  <a:prstClr val="black"/>
                </a:solidFill>
                <a:latin typeface="Calibri"/>
              </a:endParaRPr>
            </a:p>
          </p:txBody>
        </p:sp>
        <p:sp>
          <p:nvSpPr>
            <p:cNvPr id="16" name="Freeform 16"/>
            <p:cNvSpPr/>
            <p:nvPr/>
          </p:nvSpPr>
          <p:spPr>
            <a:xfrm>
              <a:off x="840740" y="1479433"/>
              <a:ext cx="559397" cy="511848"/>
            </a:xfrm>
            <a:custGeom>
              <a:avLst/>
              <a:gdLst/>
              <a:ahLst/>
              <a:cxnLst/>
              <a:rect l="l" t="t" r="r" b="b"/>
              <a:pathLst>
                <a:path w="559397" h="511848">
                  <a:moveTo>
                    <a:pt x="0" y="0"/>
                  </a:moveTo>
                  <a:lnTo>
                    <a:pt x="559397" y="0"/>
                  </a:lnTo>
                  <a:lnTo>
                    <a:pt x="559397" y="511848"/>
                  </a:lnTo>
                  <a:lnTo>
                    <a:pt x="0" y="5118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GB" sz="1200">
                <a:solidFill>
                  <a:prstClr val="black"/>
                </a:solidFill>
                <a:latin typeface="Calibri"/>
              </a:endParaRPr>
            </a:p>
          </p:txBody>
        </p:sp>
        <p:sp>
          <p:nvSpPr>
            <p:cNvPr id="17" name="Freeform 17"/>
            <p:cNvSpPr/>
            <p:nvPr/>
          </p:nvSpPr>
          <p:spPr>
            <a:xfrm rot="-2564723">
              <a:off x="135565" y="153875"/>
              <a:ext cx="599446" cy="373155"/>
            </a:xfrm>
            <a:custGeom>
              <a:avLst/>
              <a:gdLst/>
              <a:ahLst/>
              <a:cxnLst/>
              <a:rect l="l" t="t" r="r" b="b"/>
              <a:pathLst>
                <a:path w="599446" h="373155">
                  <a:moveTo>
                    <a:pt x="0" y="0"/>
                  </a:moveTo>
                  <a:lnTo>
                    <a:pt x="599446" y="0"/>
                  </a:lnTo>
                  <a:lnTo>
                    <a:pt x="599446" y="373156"/>
                  </a:lnTo>
                  <a:lnTo>
                    <a:pt x="0" y="3731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GB" sz="1200">
                <a:solidFill>
                  <a:prstClr val="black"/>
                </a:solidFill>
                <a:latin typeface="Calibri"/>
              </a:endParaRPr>
            </a:p>
          </p:txBody>
        </p:sp>
        <p:sp>
          <p:nvSpPr>
            <p:cNvPr id="18" name="Freeform 18"/>
            <p:cNvSpPr/>
            <p:nvPr/>
          </p:nvSpPr>
          <p:spPr>
            <a:xfrm>
              <a:off x="784590" y="85133"/>
              <a:ext cx="656661" cy="535529"/>
            </a:xfrm>
            <a:custGeom>
              <a:avLst/>
              <a:gdLst/>
              <a:ahLst/>
              <a:cxnLst/>
              <a:rect l="l" t="t" r="r" b="b"/>
              <a:pathLst>
                <a:path w="656661" h="535529">
                  <a:moveTo>
                    <a:pt x="0" y="0"/>
                  </a:moveTo>
                  <a:lnTo>
                    <a:pt x="656661" y="0"/>
                  </a:lnTo>
                  <a:lnTo>
                    <a:pt x="656661" y="535529"/>
                  </a:lnTo>
                  <a:lnTo>
                    <a:pt x="0" y="53552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GB" sz="1200">
                <a:solidFill>
                  <a:prstClr val="black"/>
                </a:solidFill>
                <a:latin typeface="Calibri"/>
              </a:endParaRPr>
            </a:p>
          </p:txBody>
        </p:sp>
        <p:sp>
          <p:nvSpPr>
            <p:cNvPr id="19" name="Freeform 19"/>
            <p:cNvSpPr/>
            <p:nvPr/>
          </p:nvSpPr>
          <p:spPr>
            <a:xfrm>
              <a:off x="1588467" y="85133"/>
              <a:ext cx="510640" cy="510640"/>
            </a:xfrm>
            <a:custGeom>
              <a:avLst/>
              <a:gdLst/>
              <a:ahLst/>
              <a:cxnLst/>
              <a:rect l="l" t="t" r="r" b="b"/>
              <a:pathLst>
                <a:path w="510640" h="510640">
                  <a:moveTo>
                    <a:pt x="0" y="0"/>
                  </a:moveTo>
                  <a:lnTo>
                    <a:pt x="510641" y="0"/>
                  </a:lnTo>
                  <a:lnTo>
                    <a:pt x="510641" y="510640"/>
                  </a:lnTo>
                  <a:lnTo>
                    <a:pt x="0" y="5106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GB" sz="1200">
                <a:solidFill>
                  <a:prstClr val="black"/>
                </a:solidFill>
                <a:latin typeface="Calibri"/>
              </a:endParaRPr>
            </a:p>
          </p:txBody>
        </p:sp>
        <p:sp>
          <p:nvSpPr>
            <p:cNvPr id="20" name="Freeform 20"/>
            <p:cNvSpPr/>
            <p:nvPr/>
          </p:nvSpPr>
          <p:spPr>
            <a:xfrm>
              <a:off x="2201686" y="52110"/>
              <a:ext cx="601575" cy="601575"/>
            </a:xfrm>
            <a:custGeom>
              <a:avLst/>
              <a:gdLst/>
              <a:ahLst/>
              <a:cxnLst/>
              <a:rect l="l" t="t" r="r" b="b"/>
              <a:pathLst>
                <a:path w="601575" h="601575">
                  <a:moveTo>
                    <a:pt x="0" y="0"/>
                  </a:moveTo>
                  <a:lnTo>
                    <a:pt x="601575" y="0"/>
                  </a:lnTo>
                  <a:lnTo>
                    <a:pt x="601575" y="601575"/>
                  </a:lnTo>
                  <a:lnTo>
                    <a:pt x="0" y="60157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GB" sz="1200">
                <a:solidFill>
                  <a:prstClr val="black"/>
                </a:solidFill>
                <a:latin typeface="Calibri"/>
              </a:endParaRPr>
            </a:p>
          </p:txBody>
        </p:sp>
        <p:sp>
          <p:nvSpPr>
            <p:cNvPr id="21" name="TextBox 21"/>
            <p:cNvSpPr txBox="1"/>
            <p:nvPr/>
          </p:nvSpPr>
          <p:spPr>
            <a:xfrm>
              <a:off x="0" y="730334"/>
              <a:ext cx="2929025" cy="688138"/>
            </a:xfrm>
            <a:prstGeom prst="rect">
              <a:avLst/>
            </a:prstGeom>
          </p:spPr>
          <p:txBody>
            <a:bodyPr lIns="0" tIns="0" rIns="0" bIns="0" rtlCol="0" anchor="t">
              <a:spAutoFit/>
            </a:bodyPr>
            <a:lstStyle/>
            <a:p>
              <a:pPr algn="ctr" defTabSz="609630">
                <a:lnSpc>
                  <a:spcPts val="1434"/>
                </a:lnSpc>
              </a:pPr>
              <a:r>
                <a:rPr lang="en-US" sz="1024">
                  <a:solidFill>
                    <a:srgbClr val="FEDD00"/>
                  </a:solidFill>
                  <a:latin typeface="Intro Inline"/>
                  <a:ea typeface="Intro Inline"/>
                  <a:cs typeface="Intro Inline"/>
                  <a:sym typeface="Intro Inline"/>
                </a:rPr>
                <a:t>Student Leaders TRaining</a:t>
              </a:r>
            </a:p>
          </p:txBody>
        </p:sp>
      </p:grpSp>
      <p:sp>
        <p:nvSpPr>
          <p:cNvPr id="22" name="Freeform 22"/>
          <p:cNvSpPr/>
          <p:nvPr/>
        </p:nvSpPr>
        <p:spPr>
          <a:xfrm>
            <a:off x="673831" y="2614766"/>
            <a:ext cx="372389" cy="232743"/>
          </a:xfrm>
          <a:custGeom>
            <a:avLst/>
            <a:gdLst/>
            <a:ahLst/>
            <a:cxnLst/>
            <a:rect l="l" t="t" r="r" b="b"/>
            <a:pathLst>
              <a:path w="558583" h="349114">
                <a:moveTo>
                  <a:pt x="0" y="0"/>
                </a:moveTo>
                <a:lnTo>
                  <a:pt x="558583" y="0"/>
                </a:lnTo>
                <a:lnTo>
                  <a:pt x="558583" y="349114"/>
                </a:lnTo>
                <a:lnTo>
                  <a:pt x="0" y="34911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GB" sz="1200">
              <a:solidFill>
                <a:prstClr val="black"/>
              </a:solidFill>
              <a:latin typeface="Calibri"/>
            </a:endParaRPr>
          </a:p>
        </p:txBody>
      </p:sp>
      <p:sp>
        <p:nvSpPr>
          <p:cNvPr id="23" name="Freeform 23"/>
          <p:cNvSpPr/>
          <p:nvPr/>
        </p:nvSpPr>
        <p:spPr>
          <a:xfrm>
            <a:off x="705695" y="1740717"/>
            <a:ext cx="352003" cy="220001"/>
          </a:xfrm>
          <a:custGeom>
            <a:avLst/>
            <a:gdLst/>
            <a:ahLst/>
            <a:cxnLst/>
            <a:rect l="l" t="t" r="r" b="b"/>
            <a:pathLst>
              <a:path w="528004" h="330002">
                <a:moveTo>
                  <a:pt x="0" y="0"/>
                </a:moveTo>
                <a:lnTo>
                  <a:pt x="528004" y="0"/>
                </a:lnTo>
                <a:lnTo>
                  <a:pt x="528004" y="330002"/>
                </a:lnTo>
                <a:lnTo>
                  <a:pt x="0" y="33000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GB" sz="1200">
              <a:solidFill>
                <a:prstClr val="black"/>
              </a:solidFill>
              <a:latin typeface="Calibri"/>
            </a:endParaRPr>
          </a:p>
        </p:txBody>
      </p:sp>
      <p:sp>
        <p:nvSpPr>
          <p:cNvPr id="24" name="Freeform 24"/>
          <p:cNvSpPr/>
          <p:nvPr/>
        </p:nvSpPr>
        <p:spPr>
          <a:xfrm>
            <a:off x="7334053" y="5792247"/>
            <a:ext cx="241293" cy="245591"/>
          </a:xfrm>
          <a:custGeom>
            <a:avLst/>
            <a:gdLst/>
            <a:ahLst/>
            <a:cxnLst/>
            <a:rect l="l" t="t" r="r" b="b"/>
            <a:pathLst>
              <a:path w="361940" h="368387">
                <a:moveTo>
                  <a:pt x="0" y="0"/>
                </a:moveTo>
                <a:lnTo>
                  <a:pt x="361940" y="0"/>
                </a:lnTo>
                <a:lnTo>
                  <a:pt x="361940" y="368387"/>
                </a:lnTo>
                <a:lnTo>
                  <a:pt x="0" y="36838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GB" sz="1200">
              <a:solidFill>
                <a:prstClr val="black"/>
              </a:solidFill>
              <a:latin typeface="Calibri"/>
            </a:endParaRPr>
          </a:p>
        </p:txBody>
      </p:sp>
      <p:sp>
        <p:nvSpPr>
          <p:cNvPr id="25" name="Freeform 25"/>
          <p:cNvSpPr/>
          <p:nvPr/>
        </p:nvSpPr>
        <p:spPr>
          <a:xfrm>
            <a:off x="7380791" y="3788247"/>
            <a:ext cx="75507" cy="306628"/>
          </a:xfrm>
          <a:custGeom>
            <a:avLst/>
            <a:gdLst/>
            <a:ahLst/>
            <a:cxnLst/>
            <a:rect l="l" t="t" r="r" b="b"/>
            <a:pathLst>
              <a:path w="113261" h="459942">
                <a:moveTo>
                  <a:pt x="0" y="0"/>
                </a:moveTo>
                <a:lnTo>
                  <a:pt x="113260" y="0"/>
                </a:lnTo>
                <a:lnTo>
                  <a:pt x="113260" y="459942"/>
                </a:lnTo>
                <a:lnTo>
                  <a:pt x="0" y="45994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GB" sz="1200">
              <a:solidFill>
                <a:prstClr val="black"/>
              </a:solidFill>
              <a:latin typeface="Calibri"/>
            </a:endParaRPr>
          </a:p>
        </p:txBody>
      </p:sp>
      <p:sp>
        <p:nvSpPr>
          <p:cNvPr id="26" name="TextBox 26"/>
          <p:cNvSpPr txBox="1"/>
          <p:nvPr/>
        </p:nvSpPr>
        <p:spPr>
          <a:xfrm>
            <a:off x="1412650" y="1360227"/>
            <a:ext cx="5794403" cy="256865"/>
          </a:xfrm>
          <a:prstGeom prst="rect">
            <a:avLst/>
          </a:prstGeom>
        </p:spPr>
        <p:txBody>
          <a:bodyPr lIns="0" tIns="0" rIns="0" bIns="0" rtlCol="0" anchor="t">
            <a:spAutoFit/>
          </a:bodyPr>
          <a:lstStyle/>
          <a:p>
            <a:pPr defTabSz="609630">
              <a:lnSpc>
                <a:spcPts val="2172"/>
              </a:lnSpc>
            </a:pPr>
            <a:r>
              <a:rPr lang="en-US" sz="1551" b="1">
                <a:solidFill>
                  <a:srgbClr val="FEDD00"/>
                </a:solidFill>
                <a:latin typeface="Roboto Bold"/>
                <a:ea typeface="Roboto Bold"/>
                <a:cs typeface="Roboto Bold"/>
                <a:sym typeface="Roboto Bold"/>
              </a:rPr>
              <a:t>Arrivals and Registration, tea, coffee, and biscuits</a:t>
            </a:r>
          </a:p>
        </p:txBody>
      </p:sp>
      <p:sp>
        <p:nvSpPr>
          <p:cNvPr id="27" name="TextBox 27"/>
          <p:cNvSpPr txBox="1"/>
          <p:nvPr/>
        </p:nvSpPr>
        <p:spPr>
          <a:xfrm>
            <a:off x="995183" y="4998197"/>
            <a:ext cx="4762452" cy="321948"/>
          </a:xfrm>
          <a:prstGeom prst="rect">
            <a:avLst/>
          </a:prstGeom>
        </p:spPr>
        <p:txBody>
          <a:bodyPr lIns="0" tIns="0" rIns="0" bIns="0" rtlCol="0" anchor="t">
            <a:spAutoFit/>
          </a:bodyPr>
          <a:lstStyle/>
          <a:p>
            <a:pPr defTabSz="609630">
              <a:lnSpc>
                <a:spcPts val="1369"/>
              </a:lnSpc>
            </a:pPr>
            <a:r>
              <a:rPr lang="en-US" sz="977">
                <a:solidFill>
                  <a:srgbClr val="FFFFFF"/>
                </a:solidFill>
                <a:latin typeface="Roboto Slab"/>
                <a:ea typeface="Roboto Slab"/>
                <a:cs typeface="Roboto Slab"/>
                <a:sym typeface="Roboto Slab"/>
              </a:rPr>
              <a:t>Trainer: Maisie Glock  (Activities Coordinator)</a:t>
            </a:r>
          </a:p>
          <a:p>
            <a:pPr defTabSz="609630">
              <a:lnSpc>
                <a:spcPts val="1197"/>
              </a:lnSpc>
            </a:pPr>
            <a:r>
              <a:rPr lang="en-US" sz="855">
                <a:solidFill>
                  <a:srgbClr val="FFFFFF"/>
                </a:solidFill>
                <a:latin typeface="Roboto Slab"/>
                <a:ea typeface="Roboto Slab"/>
                <a:cs typeface="Roboto Slab"/>
                <a:sym typeface="Roboto Slab"/>
              </a:rPr>
              <a:t>Target: Chairs, Vice Chairs, Treasurers, Charity execs, Social execs, Any</a:t>
            </a:r>
          </a:p>
        </p:txBody>
      </p:sp>
      <p:sp>
        <p:nvSpPr>
          <p:cNvPr id="28" name="Freeform 28"/>
          <p:cNvSpPr/>
          <p:nvPr/>
        </p:nvSpPr>
        <p:spPr>
          <a:xfrm rot="917114">
            <a:off x="10999725" y="1332903"/>
            <a:ext cx="727283" cy="726374"/>
          </a:xfrm>
          <a:custGeom>
            <a:avLst/>
            <a:gdLst/>
            <a:ahLst/>
            <a:cxnLst/>
            <a:rect l="l" t="t" r="r" b="b"/>
            <a:pathLst>
              <a:path w="1090924" h="1089561">
                <a:moveTo>
                  <a:pt x="0" y="0"/>
                </a:moveTo>
                <a:lnTo>
                  <a:pt x="1090925" y="0"/>
                </a:lnTo>
                <a:lnTo>
                  <a:pt x="1090925" y="1089561"/>
                </a:lnTo>
                <a:lnTo>
                  <a:pt x="0" y="1089561"/>
                </a:lnTo>
                <a:lnTo>
                  <a:pt x="0" y="0"/>
                </a:lnTo>
                <a:close/>
              </a:path>
            </a:pathLst>
          </a:custGeom>
          <a:blipFill>
            <a:blip r:embed="rId26">
              <a:alphaModFix amt="26000"/>
              <a:extLst>
                <a:ext uri="{96DAC541-7B7A-43D3-8B79-37D633B846F1}">
                  <asvg:svgBlip xmlns:asvg="http://schemas.microsoft.com/office/drawing/2016/SVG/main" r:embed="rId27"/>
                </a:ext>
              </a:extLst>
            </a:blip>
            <a:stretch>
              <a:fillRect/>
            </a:stretch>
          </a:blipFill>
        </p:spPr>
        <p:txBody>
          <a:bodyPr/>
          <a:lstStyle/>
          <a:p>
            <a:pPr defTabSz="609630"/>
            <a:endParaRPr lang="en-GB" sz="1200">
              <a:solidFill>
                <a:prstClr val="black"/>
              </a:solidFill>
              <a:latin typeface="Calibri"/>
            </a:endParaRPr>
          </a:p>
        </p:txBody>
      </p:sp>
      <p:sp>
        <p:nvSpPr>
          <p:cNvPr id="29" name="Freeform 29"/>
          <p:cNvSpPr/>
          <p:nvPr/>
        </p:nvSpPr>
        <p:spPr>
          <a:xfrm rot="788563">
            <a:off x="5489105" y="5064701"/>
            <a:ext cx="1081836" cy="737001"/>
          </a:xfrm>
          <a:custGeom>
            <a:avLst/>
            <a:gdLst/>
            <a:ahLst/>
            <a:cxnLst/>
            <a:rect l="l" t="t" r="r" b="b"/>
            <a:pathLst>
              <a:path w="1622754" h="1105501">
                <a:moveTo>
                  <a:pt x="0" y="0"/>
                </a:moveTo>
                <a:lnTo>
                  <a:pt x="1622753" y="0"/>
                </a:lnTo>
                <a:lnTo>
                  <a:pt x="1622753" y="1105501"/>
                </a:lnTo>
                <a:lnTo>
                  <a:pt x="0" y="1105501"/>
                </a:lnTo>
                <a:lnTo>
                  <a:pt x="0" y="0"/>
                </a:lnTo>
                <a:close/>
              </a:path>
            </a:pathLst>
          </a:custGeom>
          <a:blipFill>
            <a:blip r:embed="rId28">
              <a:alphaModFix amt="25000"/>
              <a:extLst>
                <a:ext uri="{96DAC541-7B7A-43D3-8B79-37D633B846F1}">
                  <asvg:svgBlip xmlns:asvg="http://schemas.microsoft.com/office/drawing/2016/SVG/main" r:embed="rId29"/>
                </a:ext>
              </a:extLst>
            </a:blip>
            <a:stretch>
              <a:fillRect/>
            </a:stretch>
          </a:blipFill>
        </p:spPr>
        <p:txBody>
          <a:bodyPr/>
          <a:lstStyle/>
          <a:p>
            <a:pPr defTabSz="609630"/>
            <a:endParaRPr lang="en-GB" sz="1200">
              <a:solidFill>
                <a:prstClr val="black"/>
              </a:solidFill>
              <a:latin typeface="Calibri"/>
            </a:endParaRPr>
          </a:p>
        </p:txBody>
      </p:sp>
      <p:sp>
        <p:nvSpPr>
          <p:cNvPr id="30" name="Freeform 30"/>
          <p:cNvSpPr/>
          <p:nvPr/>
        </p:nvSpPr>
        <p:spPr>
          <a:xfrm>
            <a:off x="6096000" y="1193371"/>
            <a:ext cx="679429" cy="657347"/>
          </a:xfrm>
          <a:custGeom>
            <a:avLst/>
            <a:gdLst/>
            <a:ahLst/>
            <a:cxnLst/>
            <a:rect l="l" t="t" r="r" b="b"/>
            <a:pathLst>
              <a:path w="1019143" h="986020">
                <a:moveTo>
                  <a:pt x="0" y="0"/>
                </a:moveTo>
                <a:lnTo>
                  <a:pt x="1019143" y="0"/>
                </a:lnTo>
                <a:lnTo>
                  <a:pt x="1019143" y="986020"/>
                </a:lnTo>
                <a:lnTo>
                  <a:pt x="0" y="986020"/>
                </a:lnTo>
                <a:lnTo>
                  <a:pt x="0" y="0"/>
                </a:lnTo>
                <a:close/>
              </a:path>
            </a:pathLst>
          </a:custGeom>
          <a:blipFill>
            <a:blip r:embed="rId30">
              <a:alphaModFix amt="18000"/>
              <a:extLst>
                <a:ext uri="{96DAC541-7B7A-43D3-8B79-37D633B846F1}">
                  <asvg:svgBlip xmlns:asvg="http://schemas.microsoft.com/office/drawing/2016/SVG/main" r:embed="rId31"/>
                </a:ext>
              </a:extLst>
            </a:blip>
            <a:stretch>
              <a:fillRect/>
            </a:stretch>
          </a:blipFill>
        </p:spPr>
        <p:txBody>
          <a:bodyPr/>
          <a:lstStyle/>
          <a:p>
            <a:pPr defTabSz="609630"/>
            <a:endParaRPr lang="en-GB" sz="1200">
              <a:solidFill>
                <a:prstClr val="black"/>
              </a:solidFill>
              <a:latin typeface="Calibri"/>
            </a:endParaRPr>
          </a:p>
        </p:txBody>
      </p:sp>
      <p:sp>
        <p:nvSpPr>
          <p:cNvPr id="31" name="Freeform 31"/>
          <p:cNvSpPr/>
          <p:nvPr/>
        </p:nvSpPr>
        <p:spPr>
          <a:xfrm>
            <a:off x="10916843" y="5547982"/>
            <a:ext cx="1075031" cy="1009185"/>
          </a:xfrm>
          <a:custGeom>
            <a:avLst/>
            <a:gdLst/>
            <a:ahLst/>
            <a:cxnLst/>
            <a:rect l="l" t="t" r="r" b="b"/>
            <a:pathLst>
              <a:path w="1612546" h="1513778">
                <a:moveTo>
                  <a:pt x="0" y="0"/>
                </a:moveTo>
                <a:lnTo>
                  <a:pt x="1612547" y="0"/>
                </a:lnTo>
                <a:lnTo>
                  <a:pt x="1612547" y="1513778"/>
                </a:lnTo>
                <a:lnTo>
                  <a:pt x="0" y="1513778"/>
                </a:lnTo>
                <a:lnTo>
                  <a:pt x="0" y="0"/>
                </a:lnTo>
                <a:close/>
              </a:path>
            </a:pathLst>
          </a:custGeom>
          <a:blipFill>
            <a:blip r:embed="rId32">
              <a:alphaModFix amt="13000"/>
              <a:extLst>
                <a:ext uri="{96DAC541-7B7A-43D3-8B79-37D633B846F1}">
                  <asvg:svgBlip xmlns:asvg="http://schemas.microsoft.com/office/drawing/2016/SVG/main" r:embed="rId33"/>
                </a:ext>
              </a:extLst>
            </a:blip>
            <a:stretch>
              <a:fillRect/>
            </a:stretch>
          </a:blipFill>
        </p:spPr>
        <p:txBody>
          <a:bodyPr/>
          <a:lstStyle/>
          <a:p>
            <a:pPr defTabSz="609630"/>
            <a:endParaRPr lang="en-GB" sz="1200">
              <a:solidFill>
                <a:prstClr val="black"/>
              </a:solidFill>
              <a:latin typeface="Calibri"/>
            </a:endParaRPr>
          </a:p>
        </p:txBody>
      </p:sp>
      <p:sp>
        <p:nvSpPr>
          <p:cNvPr id="32" name="Freeform 32"/>
          <p:cNvSpPr/>
          <p:nvPr/>
        </p:nvSpPr>
        <p:spPr>
          <a:xfrm>
            <a:off x="7444246" y="2664330"/>
            <a:ext cx="372389" cy="232743"/>
          </a:xfrm>
          <a:custGeom>
            <a:avLst/>
            <a:gdLst/>
            <a:ahLst/>
            <a:cxnLst/>
            <a:rect l="l" t="t" r="r" b="b"/>
            <a:pathLst>
              <a:path w="558583" h="349114">
                <a:moveTo>
                  <a:pt x="0" y="0"/>
                </a:moveTo>
                <a:lnTo>
                  <a:pt x="558583" y="0"/>
                </a:lnTo>
                <a:lnTo>
                  <a:pt x="558583" y="349114"/>
                </a:lnTo>
                <a:lnTo>
                  <a:pt x="0" y="34911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GB" sz="1200">
              <a:solidFill>
                <a:prstClr val="black"/>
              </a:solidFill>
              <a:latin typeface="Calibri"/>
            </a:endParaRPr>
          </a:p>
        </p:txBody>
      </p:sp>
      <p:sp>
        <p:nvSpPr>
          <p:cNvPr id="33" name="Freeform 33"/>
          <p:cNvSpPr/>
          <p:nvPr/>
        </p:nvSpPr>
        <p:spPr>
          <a:xfrm>
            <a:off x="0" y="3556247"/>
            <a:ext cx="707406" cy="647571"/>
          </a:xfrm>
          <a:custGeom>
            <a:avLst/>
            <a:gdLst/>
            <a:ahLst/>
            <a:cxnLst/>
            <a:rect l="l" t="t" r="r" b="b"/>
            <a:pathLst>
              <a:path w="1061109" h="971357">
                <a:moveTo>
                  <a:pt x="0" y="0"/>
                </a:moveTo>
                <a:lnTo>
                  <a:pt x="1061109" y="0"/>
                </a:lnTo>
                <a:lnTo>
                  <a:pt x="1061109" y="971357"/>
                </a:lnTo>
                <a:lnTo>
                  <a:pt x="0" y="971357"/>
                </a:lnTo>
                <a:lnTo>
                  <a:pt x="0" y="0"/>
                </a:lnTo>
                <a:close/>
              </a:path>
            </a:pathLst>
          </a:custGeom>
          <a:blipFill>
            <a:blip r:embed="rId34">
              <a:alphaModFix amt="29000"/>
              <a:extLst>
                <a:ext uri="{96DAC541-7B7A-43D3-8B79-37D633B846F1}">
                  <asvg:svgBlip xmlns:asvg="http://schemas.microsoft.com/office/drawing/2016/SVG/main" r:embed="rId35"/>
                </a:ext>
              </a:extLst>
            </a:blip>
            <a:stretch>
              <a:fillRect/>
            </a:stretch>
          </a:blipFill>
        </p:spPr>
        <p:txBody>
          <a:bodyPr/>
          <a:lstStyle/>
          <a:p>
            <a:pPr defTabSz="609630"/>
            <a:endParaRPr lang="en-GB" sz="1200">
              <a:solidFill>
                <a:prstClr val="black"/>
              </a:solidFill>
              <a:latin typeface="Calibri"/>
            </a:endParaRPr>
          </a:p>
        </p:txBody>
      </p:sp>
      <p:sp>
        <p:nvSpPr>
          <p:cNvPr id="34" name="TextBox 34"/>
          <p:cNvSpPr txBox="1"/>
          <p:nvPr/>
        </p:nvSpPr>
        <p:spPr>
          <a:xfrm>
            <a:off x="412111" y="3021935"/>
            <a:ext cx="888340" cy="327269"/>
          </a:xfrm>
          <a:prstGeom prst="rect">
            <a:avLst/>
          </a:prstGeom>
        </p:spPr>
        <p:txBody>
          <a:bodyPr lIns="0" tIns="0" rIns="0" bIns="0" rtlCol="0" anchor="t">
            <a:spAutoFit/>
          </a:bodyPr>
          <a:lstStyle/>
          <a:p>
            <a:pPr algn="ctr" defTabSz="609630">
              <a:lnSpc>
                <a:spcPts val="2779"/>
              </a:lnSpc>
            </a:pPr>
            <a:r>
              <a:rPr lang="en-US" sz="1985">
                <a:solidFill>
                  <a:srgbClr val="FEDD00"/>
                </a:solidFill>
                <a:latin typeface="Intro Inline"/>
                <a:ea typeface="Intro Inline"/>
                <a:cs typeface="Intro Inline"/>
                <a:sym typeface="Intro Inline"/>
              </a:rPr>
              <a:t>10:30 - </a:t>
            </a:r>
          </a:p>
        </p:txBody>
      </p:sp>
      <p:sp>
        <p:nvSpPr>
          <p:cNvPr id="35" name="TextBox 35"/>
          <p:cNvSpPr txBox="1"/>
          <p:nvPr/>
        </p:nvSpPr>
        <p:spPr>
          <a:xfrm>
            <a:off x="879020" y="3324975"/>
            <a:ext cx="5855716" cy="268600"/>
          </a:xfrm>
          <a:prstGeom prst="rect">
            <a:avLst/>
          </a:prstGeom>
        </p:spPr>
        <p:txBody>
          <a:bodyPr lIns="0" tIns="0" rIns="0" bIns="0" rtlCol="0" anchor="t">
            <a:spAutoFit/>
          </a:bodyPr>
          <a:lstStyle/>
          <a:p>
            <a:pPr defTabSz="609630">
              <a:lnSpc>
                <a:spcPts val="2271"/>
              </a:lnSpc>
            </a:pPr>
            <a:r>
              <a:rPr lang="en-US" sz="1622">
                <a:solidFill>
                  <a:srgbClr val="FFFFFF"/>
                </a:solidFill>
                <a:latin typeface="Effra Heavy"/>
                <a:ea typeface="Effra Heavy"/>
                <a:cs typeface="Effra Heavy"/>
                <a:sym typeface="Effra Heavy"/>
              </a:rPr>
              <a:t>Maximising Engagement through Marketing and Social Media</a:t>
            </a:r>
          </a:p>
        </p:txBody>
      </p:sp>
      <p:sp>
        <p:nvSpPr>
          <p:cNvPr id="36" name="TextBox 36"/>
          <p:cNvSpPr txBox="1"/>
          <p:nvPr/>
        </p:nvSpPr>
        <p:spPr>
          <a:xfrm>
            <a:off x="412112" y="1353465"/>
            <a:ext cx="1000538" cy="339324"/>
          </a:xfrm>
          <a:prstGeom prst="rect">
            <a:avLst/>
          </a:prstGeom>
        </p:spPr>
        <p:txBody>
          <a:bodyPr lIns="0" tIns="0" rIns="0" bIns="0" rtlCol="0" anchor="t">
            <a:spAutoFit/>
          </a:bodyPr>
          <a:lstStyle/>
          <a:p>
            <a:pPr algn="ctr" defTabSz="609630">
              <a:lnSpc>
                <a:spcPts val="2896"/>
              </a:lnSpc>
            </a:pPr>
            <a:r>
              <a:rPr lang="en-US" sz="2069">
                <a:solidFill>
                  <a:srgbClr val="FEDD00"/>
                </a:solidFill>
                <a:latin typeface="Intro Inline"/>
                <a:ea typeface="Intro Inline"/>
                <a:cs typeface="Intro Inline"/>
                <a:sym typeface="Intro Inline"/>
              </a:rPr>
              <a:t>09:00 - </a:t>
            </a:r>
          </a:p>
        </p:txBody>
      </p:sp>
      <p:sp>
        <p:nvSpPr>
          <p:cNvPr id="37" name="TextBox 37"/>
          <p:cNvSpPr txBox="1"/>
          <p:nvPr/>
        </p:nvSpPr>
        <p:spPr>
          <a:xfrm>
            <a:off x="410725" y="2107853"/>
            <a:ext cx="1034216" cy="362087"/>
          </a:xfrm>
          <a:prstGeom prst="rect">
            <a:avLst/>
          </a:prstGeom>
        </p:spPr>
        <p:txBody>
          <a:bodyPr lIns="0" tIns="0" rIns="0" bIns="0" rtlCol="0" anchor="t">
            <a:spAutoFit/>
          </a:bodyPr>
          <a:lstStyle/>
          <a:p>
            <a:pPr algn="ctr" defTabSz="609630">
              <a:lnSpc>
                <a:spcPts val="3064"/>
              </a:lnSpc>
            </a:pPr>
            <a:r>
              <a:rPr lang="en-US" sz="2189">
                <a:solidFill>
                  <a:srgbClr val="FEDD00"/>
                </a:solidFill>
                <a:latin typeface="Intro Inline"/>
                <a:ea typeface="Intro Inline"/>
                <a:cs typeface="Intro Inline"/>
                <a:sym typeface="Intro Inline"/>
              </a:rPr>
              <a:t>09:30 - </a:t>
            </a:r>
          </a:p>
        </p:txBody>
      </p:sp>
      <p:sp>
        <p:nvSpPr>
          <p:cNvPr id="38" name="TextBox 38"/>
          <p:cNvSpPr txBox="1"/>
          <p:nvPr/>
        </p:nvSpPr>
        <p:spPr>
          <a:xfrm>
            <a:off x="410726" y="4350608"/>
            <a:ext cx="884321" cy="316753"/>
          </a:xfrm>
          <a:prstGeom prst="rect">
            <a:avLst/>
          </a:prstGeom>
        </p:spPr>
        <p:txBody>
          <a:bodyPr lIns="0" tIns="0" rIns="0" bIns="0" rtlCol="0" anchor="t">
            <a:spAutoFit/>
          </a:bodyPr>
          <a:lstStyle/>
          <a:p>
            <a:pPr algn="ctr" defTabSz="609630">
              <a:lnSpc>
                <a:spcPts val="2737"/>
              </a:lnSpc>
            </a:pPr>
            <a:r>
              <a:rPr lang="en-US" sz="1955" spc="62">
                <a:solidFill>
                  <a:srgbClr val="FEDD00"/>
                </a:solidFill>
                <a:latin typeface="Intro Inline"/>
                <a:ea typeface="Intro Inline"/>
                <a:cs typeface="Intro Inline"/>
                <a:sym typeface="Intro Inline"/>
              </a:rPr>
              <a:t>11:20 - </a:t>
            </a:r>
          </a:p>
        </p:txBody>
      </p:sp>
      <p:sp>
        <p:nvSpPr>
          <p:cNvPr id="39" name="TextBox 39"/>
          <p:cNvSpPr txBox="1"/>
          <p:nvPr/>
        </p:nvSpPr>
        <p:spPr>
          <a:xfrm>
            <a:off x="6854965" y="2097844"/>
            <a:ext cx="1222190" cy="351571"/>
          </a:xfrm>
          <a:prstGeom prst="rect">
            <a:avLst/>
          </a:prstGeom>
        </p:spPr>
        <p:txBody>
          <a:bodyPr lIns="0" tIns="0" rIns="0" bIns="0" rtlCol="0" anchor="t">
            <a:spAutoFit/>
          </a:bodyPr>
          <a:lstStyle/>
          <a:p>
            <a:pPr algn="ctr" defTabSz="609630">
              <a:lnSpc>
                <a:spcPts val="3023"/>
              </a:lnSpc>
            </a:pPr>
            <a:r>
              <a:rPr lang="en-US" sz="2159">
                <a:solidFill>
                  <a:srgbClr val="FEDD00"/>
                </a:solidFill>
                <a:latin typeface="Intro Inline"/>
                <a:ea typeface="Intro Inline"/>
                <a:cs typeface="Intro Inline"/>
                <a:sym typeface="Intro Inline"/>
              </a:rPr>
              <a:t>10:00 -</a:t>
            </a:r>
          </a:p>
        </p:txBody>
      </p:sp>
      <p:sp>
        <p:nvSpPr>
          <p:cNvPr id="40" name="TextBox 40"/>
          <p:cNvSpPr txBox="1"/>
          <p:nvPr/>
        </p:nvSpPr>
        <p:spPr>
          <a:xfrm>
            <a:off x="1204141" y="2380415"/>
            <a:ext cx="6002912" cy="225959"/>
          </a:xfrm>
          <a:prstGeom prst="rect">
            <a:avLst/>
          </a:prstGeom>
        </p:spPr>
        <p:txBody>
          <a:bodyPr wrap="square" lIns="0" tIns="0" rIns="0" bIns="0" rtlCol="0" anchor="t">
            <a:spAutoFit/>
          </a:bodyPr>
          <a:lstStyle/>
          <a:p>
            <a:pPr defTabSz="609630">
              <a:lnSpc>
                <a:spcPts val="1915"/>
              </a:lnSpc>
            </a:pPr>
            <a:r>
              <a:rPr lang="en-US" sz="1367">
                <a:solidFill>
                  <a:srgbClr val="FFFFFF"/>
                </a:solidFill>
                <a:latin typeface="Roboto Slab"/>
                <a:ea typeface="Roboto Slab"/>
                <a:cs typeface="Roboto Slab"/>
                <a:sym typeface="Roboto Slab"/>
              </a:rPr>
              <a:t>Welcome, Introductions, Agenda,  and what to expect from Training</a:t>
            </a:r>
          </a:p>
        </p:txBody>
      </p:sp>
      <p:sp>
        <p:nvSpPr>
          <p:cNvPr id="41" name="TextBox 41"/>
          <p:cNvSpPr txBox="1"/>
          <p:nvPr/>
        </p:nvSpPr>
        <p:spPr>
          <a:xfrm>
            <a:off x="1217901" y="2622323"/>
            <a:ext cx="3442154" cy="222690"/>
          </a:xfrm>
          <a:prstGeom prst="rect">
            <a:avLst/>
          </a:prstGeom>
        </p:spPr>
        <p:txBody>
          <a:bodyPr lIns="0" tIns="0" rIns="0" bIns="0" rtlCol="0" anchor="t">
            <a:spAutoFit/>
          </a:bodyPr>
          <a:lstStyle/>
          <a:p>
            <a:pPr defTabSz="609630">
              <a:lnSpc>
                <a:spcPts val="1915"/>
              </a:lnSpc>
            </a:pPr>
            <a:r>
              <a:rPr lang="en-US" sz="1367">
                <a:solidFill>
                  <a:srgbClr val="FFFFFF"/>
                </a:solidFill>
                <a:latin typeface="Effra Heavy"/>
                <a:ea typeface="Effra Heavy"/>
                <a:cs typeface="Effra Heavy"/>
                <a:sym typeface="Effra Heavy"/>
              </a:rPr>
              <a:t>Weston Lecture Theatre, Weston building</a:t>
            </a:r>
          </a:p>
        </p:txBody>
      </p:sp>
      <p:sp>
        <p:nvSpPr>
          <p:cNvPr id="42" name="TextBox 42"/>
          <p:cNvSpPr txBox="1"/>
          <p:nvPr/>
        </p:nvSpPr>
        <p:spPr>
          <a:xfrm>
            <a:off x="1230317" y="1708967"/>
            <a:ext cx="2632197" cy="210892"/>
          </a:xfrm>
          <a:prstGeom prst="rect">
            <a:avLst/>
          </a:prstGeom>
        </p:spPr>
        <p:txBody>
          <a:bodyPr lIns="0" tIns="0" rIns="0" bIns="0" rtlCol="0" anchor="t">
            <a:spAutoFit/>
          </a:bodyPr>
          <a:lstStyle/>
          <a:p>
            <a:pPr defTabSz="609630">
              <a:lnSpc>
                <a:spcPts val="1810"/>
              </a:lnSpc>
            </a:pPr>
            <a:r>
              <a:rPr lang="en-US" sz="1293">
                <a:solidFill>
                  <a:srgbClr val="FFFFFF"/>
                </a:solidFill>
                <a:latin typeface="Effra Heavy"/>
                <a:ea typeface="Effra Heavy"/>
                <a:cs typeface="Effra Heavy"/>
                <a:sym typeface="Effra Heavy"/>
              </a:rPr>
              <a:t>Weston Foyer, Weston building</a:t>
            </a:r>
          </a:p>
        </p:txBody>
      </p:sp>
      <p:sp>
        <p:nvSpPr>
          <p:cNvPr id="43" name="TextBox 43"/>
          <p:cNvSpPr txBox="1"/>
          <p:nvPr/>
        </p:nvSpPr>
        <p:spPr>
          <a:xfrm>
            <a:off x="7984186" y="2370568"/>
            <a:ext cx="3761852" cy="226216"/>
          </a:xfrm>
          <a:prstGeom prst="rect">
            <a:avLst/>
          </a:prstGeom>
        </p:spPr>
        <p:txBody>
          <a:bodyPr lIns="0" tIns="0" rIns="0" bIns="0" rtlCol="0" anchor="t">
            <a:spAutoFit/>
          </a:bodyPr>
          <a:lstStyle/>
          <a:p>
            <a:pPr defTabSz="609630">
              <a:lnSpc>
                <a:spcPts val="1924"/>
              </a:lnSpc>
            </a:pPr>
            <a:r>
              <a:rPr lang="en-US" sz="1375">
                <a:solidFill>
                  <a:srgbClr val="FFFFFF"/>
                </a:solidFill>
                <a:latin typeface="Roboto Slab"/>
                <a:ea typeface="Roboto Slab"/>
                <a:cs typeface="Roboto Slab"/>
                <a:sym typeface="Roboto Slab"/>
              </a:rPr>
              <a:t>Keynote Speaker - Amie Burke</a:t>
            </a:r>
          </a:p>
        </p:txBody>
      </p:sp>
      <p:sp>
        <p:nvSpPr>
          <p:cNvPr id="44" name="TextBox 44"/>
          <p:cNvSpPr txBox="1"/>
          <p:nvPr/>
        </p:nvSpPr>
        <p:spPr>
          <a:xfrm>
            <a:off x="7990536" y="2647934"/>
            <a:ext cx="3650641" cy="234423"/>
          </a:xfrm>
          <a:prstGeom prst="rect">
            <a:avLst/>
          </a:prstGeom>
        </p:spPr>
        <p:txBody>
          <a:bodyPr lIns="0" tIns="0" rIns="0" bIns="0" rtlCol="0" anchor="t">
            <a:spAutoFit/>
          </a:bodyPr>
          <a:lstStyle/>
          <a:p>
            <a:pPr defTabSz="609630">
              <a:lnSpc>
                <a:spcPts val="2017"/>
              </a:lnSpc>
            </a:pPr>
            <a:r>
              <a:rPr lang="en-US" sz="1441">
                <a:solidFill>
                  <a:srgbClr val="FFFFFF"/>
                </a:solidFill>
                <a:latin typeface="Effra Heavy"/>
                <a:ea typeface="Effra Heavy"/>
                <a:cs typeface="Effra Heavy"/>
                <a:sym typeface="Effra Heavy"/>
              </a:rPr>
              <a:t>Weston Lecture Theatre, Weston building</a:t>
            </a:r>
          </a:p>
        </p:txBody>
      </p:sp>
      <p:sp>
        <p:nvSpPr>
          <p:cNvPr id="45" name="TextBox 45"/>
          <p:cNvSpPr txBox="1"/>
          <p:nvPr/>
        </p:nvSpPr>
        <p:spPr>
          <a:xfrm>
            <a:off x="1338044" y="3028285"/>
            <a:ext cx="3154287" cy="245452"/>
          </a:xfrm>
          <a:prstGeom prst="rect">
            <a:avLst/>
          </a:prstGeom>
        </p:spPr>
        <p:txBody>
          <a:bodyPr lIns="0" tIns="0" rIns="0" bIns="0" rtlCol="0" anchor="t">
            <a:spAutoFit/>
          </a:bodyPr>
          <a:lstStyle/>
          <a:p>
            <a:pPr defTabSz="609630">
              <a:lnSpc>
                <a:spcPts val="2084"/>
              </a:lnSpc>
            </a:pPr>
            <a:r>
              <a:rPr lang="en-US" sz="1489" b="1">
                <a:solidFill>
                  <a:srgbClr val="FEDD00"/>
                </a:solidFill>
                <a:latin typeface="Roboto Bold"/>
                <a:ea typeface="Roboto Bold"/>
                <a:cs typeface="Roboto Bold"/>
                <a:sym typeface="Roboto Bold"/>
              </a:rPr>
              <a:t>Breakout Sessions 1</a:t>
            </a:r>
          </a:p>
        </p:txBody>
      </p:sp>
      <p:sp>
        <p:nvSpPr>
          <p:cNvPr id="46" name="TextBox 46"/>
          <p:cNvSpPr txBox="1"/>
          <p:nvPr/>
        </p:nvSpPr>
        <p:spPr>
          <a:xfrm>
            <a:off x="7607605" y="3318625"/>
            <a:ext cx="5806043" cy="280974"/>
          </a:xfrm>
          <a:prstGeom prst="rect">
            <a:avLst/>
          </a:prstGeom>
        </p:spPr>
        <p:txBody>
          <a:bodyPr lIns="0" tIns="0" rIns="0" bIns="0" rtlCol="0" anchor="t">
            <a:spAutoFit/>
          </a:bodyPr>
          <a:lstStyle/>
          <a:p>
            <a:pPr defTabSz="609630">
              <a:lnSpc>
                <a:spcPts val="2403"/>
              </a:lnSpc>
            </a:pPr>
            <a:r>
              <a:rPr lang="en-US" sz="1716">
                <a:solidFill>
                  <a:srgbClr val="FFFFFF"/>
                </a:solidFill>
                <a:latin typeface="Effra Heavy"/>
                <a:ea typeface="Effra Heavy"/>
                <a:cs typeface="Effra Heavy"/>
                <a:sym typeface="Effra Heavy"/>
              </a:rPr>
              <a:t>Managing Group Finances</a:t>
            </a:r>
          </a:p>
        </p:txBody>
      </p:sp>
      <p:sp>
        <p:nvSpPr>
          <p:cNvPr id="47" name="TextBox 47"/>
          <p:cNvSpPr txBox="1"/>
          <p:nvPr/>
        </p:nvSpPr>
        <p:spPr>
          <a:xfrm>
            <a:off x="539151" y="3307334"/>
            <a:ext cx="388683" cy="268920"/>
          </a:xfrm>
          <a:prstGeom prst="rect">
            <a:avLst/>
          </a:prstGeom>
        </p:spPr>
        <p:txBody>
          <a:bodyPr lIns="0" tIns="0" rIns="0" bIns="0" rtlCol="0" anchor="t">
            <a:spAutoFit/>
          </a:bodyPr>
          <a:lstStyle/>
          <a:p>
            <a:pPr algn="ctr" defTabSz="609630">
              <a:lnSpc>
                <a:spcPts val="2288"/>
              </a:lnSpc>
            </a:pPr>
            <a:r>
              <a:rPr lang="en-US" sz="1634">
                <a:solidFill>
                  <a:srgbClr val="FFFFFF"/>
                </a:solidFill>
                <a:latin typeface="Effra Heavy"/>
                <a:ea typeface="Effra Heavy"/>
                <a:cs typeface="Effra Heavy"/>
                <a:sym typeface="Effra Heavy"/>
              </a:rPr>
              <a:t>1.</a:t>
            </a:r>
          </a:p>
        </p:txBody>
      </p:sp>
      <p:sp>
        <p:nvSpPr>
          <p:cNvPr id="48" name="TextBox 48"/>
          <p:cNvSpPr txBox="1"/>
          <p:nvPr/>
        </p:nvSpPr>
        <p:spPr>
          <a:xfrm>
            <a:off x="7234989" y="3324975"/>
            <a:ext cx="250012" cy="234680"/>
          </a:xfrm>
          <a:prstGeom prst="rect">
            <a:avLst/>
          </a:prstGeom>
        </p:spPr>
        <p:txBody>
          <a:bodyPr wrap="square" lIns="0" tIns="0" rIns="0" bIns="0" rtlCol="0" anchor="t">
            <a:spAutoFit/>
          </a:bodyPr>
          <a:lstStyle/>
          <a:p>
            <a:pPr algn="ctr" defTabSz="609630">
              <a:lnSpc>
                <a:spcPts val="2029"/>
              </a:lnSpc>
            </a:pPr>
            <a:r>
              <a:rPr lang="en-US" sz="1449">
                <a:solidFill>
                  <a:srgbClr val="FFFFFF"/>
                </a:solidFill>
                <a:latin typeface="Effra Heavy"/>
                <a:ea typeface="Effra Heavy"/>
                <a:cs typeface="Effra Heavy"/>
                <a:sym typeface="Effra Heavy"/>
              </a:rPr>
              <a:t>2.</a:t>
            </a:r>
          </a:p>
        </p:txBody>
      </p:sp>
      <p:sp>
        <p:nvSpPr>
          <p:cNvPr id="49" name="TextBox 49"/>
          <p:cNvSpPr txBox="1"/>
          <p:nvPr/>
        </p:nvSpPr>
        <p:spPr>
          <a:xfrm>
            <a:off x="879020" y="3665602"/>
            <a:ext cx="5006081" cy="333233"/>
          </a:xfrm>
          <a:prstGeom prst="rect">
            <a:avLst/>
          </a:prstGeom>
        </p:spPr>
        <p:txBody>
          <a:bodyPr lIns="0" tIns="0" rIns="0" bIns="0" rtlCol="0" anchor="t">
            <a:spAutoFit/>
          </a:bodyPr>
          <a:lstStyle/>
          <a:p>
            <a:pPr defTabSz="609630">
              <a:lnSpc>
                <a:spcPts val="1448"/>
              </a:lnSpc>
            </a:pPr>
            <a:r>
              <a:rPr lang="en-US" sz="1034">
                <a:solidFill>
                  <a:srgbClr val="FFFFFF"/>
                </a:solidFill>
                <a:latin typeface="Roboto Slab"/>
                <a:ea typeface="Roboto Slab"/>
                <a:cs typeface="Roboto Slab"/>
                <a:sym typeface="Roboto Slab"/>
              </a:rPr>
              <a:t>Trainer: Heather Dawson (Activities and Marketing Assist.)</a:t>
            </a:r>
          </a:p>
          <a:p>
            <a:pPr defTabSz="609630">
              <a:lnSpc>
                <a:spcPts val="1267"/>
              </a:lnSpc>
            </a:pPr>
            <a:r>
              <a:rPr lang="en-US" sz="905">
                <a:solidFill>
                  <a:srgbClr val="FFFFFF"/>
                </a:solidFill>
                <a:latin typeface="Roboto Slab"/>
                <a:ea typeface="Roboto Slab"/>
                <a:cs typeface="Roboto Slab"/>
                <a:sym typeface="Roboto Slab"/>
              </a:rPr>
              <a:t>Target: Social execs, Marketing/Social Media execs, Secretaries, any</a:t>
            </a:r>
          </a:p>
        </p:txBody>
      </p:sp>
      <p:sp>
        <p:nvSpPr>
          <p:cNvPr id="50" name="TextBox 50"/>
          <p:cNvSpPr txBox="1"/>
          <p:nvPr/>
        </p:nvSpPr>
        <p:spPr>
          <a:xfrm>
            <a:off x="7607604" y="3708411"/>
            <a:ext cx="4138434" cy="346570"/>
          </a:xfrm>
          <a:prstGeom prst="rect">
            <a:avLst/>
          </a:prstGeom>
        </p:spPr>
        <p:txBody>
          <a:bodyPr lIns="0" tIns="0" rIns="0" bIns="0" rtlCol="0" anchor="t">
            <a:spAutoFit/>
          </a:bodyPr>
          <a:lstStyle/>
          <a:p>
            <a:pPr defTabSz="609630">
              <a:lnSpc>
                <a:spcPts val="1476"/>
              </a:lnSpc>
            </a:pPr>
            <a:r>
              <a:rPr lang="en-US" sz="1054">
                <a:solidFill>
                  <a:srgbClr val="FFFFFF"/>
                </a:solidFill>
                <a:latin typeface="Roboto Slab"/>
                <a:ea typeface="Roboto Slab"/>
                <a:cs typeface="Roboto Slab"/>
                <a:sym typeface="Roboto Slab"/>
              </a:rPr>
              <a:t>Trainer: Maisie Glock  (Activities Coordinator)</a:t>
            </a:r>
          </a:p>
          <a:p>
            <a:pPr defTabSz="609630">
              <a:lnSpc>
                <a:spcPts val="1291"/>
              </a:lnSpc>
            </a:pPr>
            <a:r>
              <a:rPr lang="en-US" sz="922">
                <a:solidFill>
                  <a:srgbClr val="FFFFFF"/>
                </a:solidFill>
                <a:latin typeface="Roboto Slab"/>
                <a:ea typeface="Roboto Slab"/>
                <a:cs typeface="Roboto Slab"/>
                <a:sym typeface="Roboto Slab"/>
              </a:rPr>
              <a:t>Target: Treasurers, Chairs, Vice Chairs, Any</a:t>
            </a:r>
          </a:p>
        </p:txBody>
      </p:sp>
      <p:sp>
        <p:nvSpPr>
          <p:cNvPr id="51" name="TextBox 51"/>
          <p:cNvSpPr txBox="1"/>
          <p:nvPr/>
        </p:nvSpPr>
        <p:spPr>
          <a:xfrm>
            <a:off x="879020" y="4057121"/>
            <a:ext cx="1520051" cy="187872"/>
          </a:xfrm>
          <a:prstGeom prst="rect">
            <a:avLst/>
          </a:prstGeom>
        </p:spPr>
        <p:txBody>
          <a:bodyPr wrap="square" lIns="0" tIns="0" rIns="0" bIns="0" rtlCol="0" anchor="t">
            <a:spAutoFit/>
          </a:bodyPr>
          <a:lstStyle/>
          <a:p>
            <a:pPr defTabSz="609630">
              <a:lnSpc>
                <a:spcPts val="1629"/>
              </a:lnSpc>
            </a:pPr>
            <a:r>
              <a:rPr lang="en-US" sz="1163">
                <a:solidFill>
                  <a:srgbClr val="FF751F"/>
                </a:solidFill>
                <a:latin typeface="Effra Heavy"/>
                <a:ea typeface="Effra Heavy"/>
                <a:cs typeface="Effra Heavy"/>
                <a:sym typeface="Effra Heavy"/>
              </a:rPr>
              <a:t>Room: WF1</a:t>
            </a:r>
          </a:p>
        </p:txBody>
      </p:sp>
      <p:sp>
        <p:nvSpPr>
          <p:cNvPr id="52" name="TextBox 52"/>
          <p:cNvSpPr txBox="1"/>
          <p:nvPr/>
        </p:nvSpPr>
        <p:spPr>
          <a:xfrm>
            <a:off x="7607605" y="4082175"/>
            <a:ext cx="2825807" cy="187552"/>
          </a:xfrm>
          <a:prstGeom prst="rect">
            <a:avLst/>
          </a:prstGeom>
        </p:spPr>
        <p:txBody>
          <a:bodyPr lIns="0" tIns="0" rIns="0" bIns="0" rtlCol="0" anchor="t">
            <a:spAutoFit/>
          </a:bodyPr>
          <a:lstStyle/>
          <a:p>
            <a:pPr defTabSz="609630">
              <a:lnSpc>
                <a:spcPts val="1615"/>
              </a:lnSpc>
            </a:pPr>
            <a:r>
              <a:rPr lang="en-US" sz="1154">
                <a:solidFill>
                  <a:srgbClr val="FF751F"/>
                </a:solidFill>
                <a:latin typeface="Effra Heavy"/>
                <a:ea typeface="Effra Heavy"/>
                <a:cs typeface="Effra Heavy"/>
                <a:sym typeface="Effra Heavy"/>
              </a:rPr>
              <a:t>Room: Weston Lecture Theatre</a:t>
            </a:r>
          </a:p>
        </p:txBody>
      </p:sp>
      <p:sp>
        <p:nvSpPr>
          <p:cNvPr id="53" name="TextBox 53"/>
          <p:cNvSpPr txBox="1"/>
          <p:nvPr/>
        </p:nvSpPr>
        <p:spPr>
          <a:xfrm>
            <a:off x="1327497" y="4368882"/>
            <a:ext cx="2339287" cy="244747"/>
          </a:xfrm>
          <a:prstGeom prst="rect">
            <a:avLst/>
          </a:prstGeom>
        </p:spPr>
        <p:txBody>
          <a:bodyPr lIns="0" tIns="0" rIns="0" bIns="0" rtlCol="0" anchor="t">
            <a:spAutoFit/>
          </a:bodyPr>
          <a:lstStyle/>
          <a:p>
            <a:pPr defTabSz="609630">
              <a:lnSpc>
                <a:spcPts val="2053"/>
              </a:lnSpc>
            </a:pPr>
            <a:r>
              <a:rPr lang="en-US" sz="1466" b="1">
                <a:solidFill>
                  <a:srgbClr val="FEDD00"/>
                </a:solidFill>
                <a:latin typeface="Roboto Bold"/>
                <a:ea typeface="Roboto Bold"/>
                <a:cs typeface="Roboto Bold"/>
                <a:sym typeface="Roboto Bold"/>
              </a:rPr>
              <a:t>Breakout Sessions 2</a:t>
            </a:r>
          </a:p>
        </p:txBody>
      </p:sp>
      <p:sp>
        <p:nvSpPr>
          <p:cNvPr id="54" name="TextBox 54"/>
          <p:cNvSpPr txBox="1"/>
          <p:nvPr/>
        </p:nvSpPr>
        <p:spPr>
          <a:xfrm>
            <a:off x="995183" y="4666166"/>
            <a:ext cx="5081375" cy="256737"/>
          </a:xfrm>
          <a:prstGeom prst="rect">
            <a:avLst/>
          </a:prstGeom>
        </p:spPr>
        <p:txBody>
          <a:bodyPr lIns="0" tIns="0" rIns="0" bIns="0" rtlCol="0" anchor="t">
            <a:spAutoFit/>
          </a:bodyPr>
          <a:lstStyle/>
          <a:p>
            <a:pPr defTabSz="609630">
              <a:lnSpc>
                <a:spcPts val="2162"/>
              </a:lnSpc>
            </a:pPr>
            <a:r>
              <a:rPr lang="en-US" sz="1544">
                <a:solidFill>
                  <a:srgbClr val="FFFFFF"/>
                </a:solidFill>
                <a:latin typeface="Effra Heavy"/>
                <a:ea typeface="Effra Heavy"/>
                <a:cs typeface="Effra Heavy"/>
                <a:sym typeface="Effra Heavy"/>
              </a:rPr>
              <a:t>Planning Activities and Fundraising</a:t>
            </a:r>
          </a:p>
        </p:txBody>
      </p:sp>
      <p:sp>
        <p:nvSpPr>
          <p:cNvPr id="55" name="TextBox 55"/>
          <p:cNvSpPr txBox="1"/>
          <p:nvPr/>
        </p:nvSpPr>
        <p:spPr>
          <a:xfrm>
            <a:off x="7671909" y="4667704"/>
            <a:ext cx="4074129" cy="256737"/>
          </a:xfrm>
          <a:prstGeom prst="rect">
            <a:avLst/>
          </a:prstGeom>
        </p:spPr>
        <p:txBody>
          <a:bodyPr lIns="0" tIns="0" rIns="0" bIns="0" rtlCol="0" anchor="t">
            <a:spAutoFit/>
          </a:bodyPr>
          <a:lstStyle/>
          <a:p>
            <a:pPr defTabSz="609630">
              <a:lnSpc>
                <a:spcPts val="2162"/>
              </a:lnSpc>
            </a:pPr>
            <a:r>
              <a:rPr lang="en-US" sz="1544">
                <a:solidFill>
                  <a:srgbClr val="FFFFFF"/>
                </a:solidFill>
                <a:latin typeface="Effra Heavy"/>
                <a:ea typeface="Effra Heavy"/>
                <a:cs typeface="Effra Heavy"/>
                <a:sym typeface="Effra Heavy"/>
              </a:rPr>
              <a:t>Talking Club and Society Campaign Support</a:t>
            </a:r>
          </a:p>
        </p:txBody>
      </p:sp>
      <p:sp>
        <p:nvSpPr>
          <p:cNvPr id="56" name="TextBox 56"/>
          <p:cNvSpPr txBox="1"/>
          <p:nvPr/>
        </p:nvSpPr>
        <p:spPr>
          <a:xfrm>
            <a:off x="539151" y="4678866"/>
            <a:ext cx="339869" cy="221984"/>
          </a:xfrm>
          <a:prstGeom prst="rect">
            <a:avLst/>
          </a:prstGeom>
        </p:spPr>
        <p:txBody>
          <a:bodyPr wrap="square" lIns="0" tIns="0" rIns="0" bIns="0" rtlCol="0" anchor="t">
            <a:spAutoFit/>
          </a:bodyPr>
          <a:lstStyle/>
          <a:p>
            <a:pPr algn="ctr" defTabSz="609630">
              <a:lnSpc>
                <a:spcPts val="1882"/>
              </a:lnSpc>
            </a:pPr>
            <a:r>
              <a:rPr lang="en-US" sz="1400">
                <a:solidFill>
                  <a:srgbClr val="FFFFFF"/>
                </a:solidFill>
                <a:latin typeface="Effra Heavy"/>
                <a:ea typeface="Effra Heavy"/>
                <a:cs typeface="Effra Heavy"/>
                <a:sym typeface="Effra Heavy"/>
              </a:rPr>
              <a:t>3.</a:t>
            </a:r>
          </a:p>
        </p:txBody>
      </p:sp>
      <p:sp>
        <p:nvSpPr>
          <p:cNvPr id="57" name="TextBox 57"/>
          <p:cNvSpPr txBox="1"/>
          <p:nvPr/>
        </p:nvSpPr>
        <p:spPr>
          <a:xfrm>
            <a:off x="7334053" y="4714005"/>
            <a:ext cx="188168" cy="223651"/>
          </a:xfrm>
          <a:prstGeom prst="rect">
            <a:avLst/>
          </a:prstGeom>
        </p:spPr>
        <p:txBody>
          <a:bodyPr wrap="square" lIns="0" tIns="0" rIns="0" bIns="0" rtlCol="0" anchor="t">
            <a:spAutoFit/>
          </a:bodyPr>
          <a:lstStyle/>
          <a:p>
            <a:pPr algn="ctr" defTabSz="609630">
              <a:lnSpc>
                <a:spcPts val="1882"/>
              </a:lnSpc>
            </a:pPr>
            <a:r>
              <a:rPr lang="en-US" sz="1400">
                <a:solidFill>
                  <a:srgbClr val="FFFFFF"/>
                </a:solidFill>
                <a:latin typeface="Effra Heavy"/>
                <a:ea typeface="Effra Heavy"/>
                <a:cs typeface="Effra Heavy"/>
                <a:sym typeface="Effra Heavy"/>
              </a:rPr>
              <a:t>5.</a:t>
            </a:r>
          </a:p>
        </p:txBody>
      </p:sp>
      <p:sp>
        <p:nvSpPr>
          <p:cNvPr id="58" name="TextBox 58"/>
          <p:cNvSpPr txBox="1"/>
          <p:nvPr/>
        </p:nvSpPr>
        <p:spPr>
          <a:xfrm>
            <a:off x="7660727" y="4992334"/>
            <a:ext cx="4332273" cy="321948"/>
          </a:xfrm>
          <a:prstGeom prst="rect">
            <a:avLst/>
          </a:prstGeom>
        </p:spPr>
        <p:txBody>
          <a:bodyPr lIns="0" tIns="0" rIns="0" bIns="0" rtlCol="0" anchor="t">
            <a:spAutoFit/>
          </a:bodyPr>
          <a:lstStyle/>
          <a:p>
            <a:pPr defTabSz="609630">
              <a:lnSpc>
                <a:spcPts val="1369"/>
              </a:lnSpc>
            </a:pPr>
            <a:r>
              <a:rPr lang="en-US" sz="977">
                <a:solidFill>
                  <a:srgbClr val="FFFFFF"/>
                </a:solidFill>
                <a:latin typeface="Roboto Slab"/>
                <a:ea typeface="Roboto Slab"/>
                <a:cs typeface="Roboto Slab"/>
                <a:sym typeface="Roboto Slab"/>
              </a:rPr>
              <a:t>Trainer: Daisy Douglas (SU President) , Erin Spruce (SU Vice-President</a:t>
            </a:r>
          </a:p>
          <a:p>
            <a:pPr defTabSz="609630">
              <a:lnSpc>
                <a:spcPts val="1197"/>
              </a:lnSpc>
            </a:pPr>
            <a:r>
              <a:rPr lang="en-US" sz="855">
                <a:solidFill>
                  <a:srgbClr val="FFFFFF"/>
                </a:solidFill>
                <a:latin typeface="Roboto Slab"/>
                <a:ea typeface="Roboto Slab"/>
                <a:cs typeface="Roboto Slab"/>
                <a:sym typeface="Roboto Slab"/>
              </a:rPr>
              <a:t>Target: Any</a:t>
            </a:r>
          </a:p>
        </p:txBody>
      </p:sp>
      <p:sp>
        <p:nvSpPr>
          <p:cNvPr id="59" name="TextBox 59"/>
          <p:cNvSpPr txBox="1"/>
          <p:nvPr/>
        </p:nvSpPr>
        <p:spPr>
          <a:xfrm>
            <a:off x="995183" y="5386114"/>
            <a:ext cx="1955138" cy="176395"/>
          </a:xfrm>
          <a:prstGeom prst="rect">
            <a:avLst/>
          </a:prstGeom>
        </p:spPr>
        <p:txBody>
          <a:bodyPr lIns="0" tIns="0" rIns="0" bIns="0" rtlCol="0" anchor="t">
            <a:spAutoFit/>
          </a:bodyPr>
          <a:lstStyle/>
          <a:p>
            <a:pPr defTabSz="609630">
              <a:lnSpc>
                <a:spcPts val="1539"/>
              </a:lnSpc>
            </a:pPr>
            <a:r>
              <a:rPr lang="en-US" sz="1099">
                <a:solidFill>
                  <a:srgbClr val="FF751F"/>
                </a:solidFill>
                <a:latin typeface="Effra Heavy"/>
                <a:ea typeface="Effra Heavy"/>
                <a:cs typeface="Effra Heavy"/>
                <a:sym typeface="Effra Heavy"/>
              </a:rPr>
              <a:t>Room: Weston Lecture Theatre</a:t>
            </a:r>
          </a:p>
        </p:txBody>
      </p:sp>
      <p:sp>
        <p:nvSpPr>
          <p:cNvPr id="60" name="TextBox 60"/>
          <p:cNvSpPr txBox="1"/>
          <p:nvPr/>
        </p:nvSpPr>
        <p:spPr>
          <a:xfrm>
            <a:off x="990798" y="5727390"/>
            <a:ext cx="3408521" cy="256737"/>
          </a:xfrm>
          <a:prstGeom prst="rect">
            <a:avLst/>
          </a:prstGeom>
        </p:spPr>
        <p:txBody>
          <a:bodyPr lIns="0" tIns="0" rIns="0" bIns="0" rtlCol="0" anchor="t">
            <a:spAutoFit/>
          </a:bodyPr>
          <a:lstStyle/>
          <a:p>
            <a:pPr defTabSz="609630">
              <a:lnSpc>
                <a:spcPts val="2162"/>
              </a:lnSpc>
            </a:pPr>
            <a:r>
              <a:rPr lang="en-US" sz="1544">
                <a:solidFill>
                  <a:srgbClr val="FFFFFF"/>
                </a:solidFill>
                <a:latin typeface="Effra Heavy"/>
                <a:ea typeface="Effra Heavy"/>
                <a:cs typeface="Effra Heavy"/>
                <a:sym typeface="Effra Heavy"/>
              </a:rPr>
              <a:t>Effective Admin and Using the Website</a:t>
            </a:r>
          </a:p>
        </p:txBody>
      </p:sp>
      <p:sp>
        <p:nvSpPr>
          <p:cNvPr id="61" name="TextBox 61"/>
          <p:cNvSpPr txBox="1"/>
          <p:nvPr/>
        </p:nvSpPr>
        <p:spPr>
          <a:xfrm>
            <a:off x="592585" y="5693058"/>
            <a:ext cx="197712" cy="223651"/>
          </a:xfrm>
          <a:prstGeom prst="rect">
            <a:avLst/>
          </a:prstGeom>
        </p:spPr>
        <p:txBody>
          <a:bodyPr wrap="square" lIns="0" tIns="0" rIns="0" bIns="0" rtlCol="0" anchor="t">
            <a:spAutoFit/>
          </a:bodyPr>
          <a:lstStyle/>
          <a:p>
            <a:pPr algn="ctr" defTabSz="609630">
              <a:lnSpc>
                <a:spcPts val="1882"/>
              </a:lnSpc>
            </a:pPr>
            <a:r>
              <a:rPr lang="en-US" sz="1400">
                <a:solidFill>
                  <a:srgbClr val="FFFFFF"/>
                </a:solidFill>
                <a:latin typeface="Effra Heavy"/>
                <a:ea typeface="Effra Heavy"/>
                <a:cs typeface="Effra Heavy"/>
                <a:sym typeface="Effra Heavy"/>
              </a:rPr>
              <a:t>4.</a:t>
            </a:r>
          </a:p>
        </p:txBody>
      </p:sp>
      <p:sp>
        <p:nvSpPr>
          <p:cNvPr id="62" name="TextBox 62"/>
          <p:cNvSpPr txBox="1"/>
          <p:nvPr/>
        </p:nvSpPr>
        <p:spPr>
          <a:xfrm>
            <a:off x="995183" y="6050112"/>
            <a:ext cx="3544551" cy="321948"/>
          </a:xfrm>
          <a:prstGeom prst="rect">
            <a:avLst/>
          </a:prstGeom>
        </p:spPr>
        <p:txBody>
          <a:bodyPr lIns="0" tIns="0" rIns="0" bIns="0" rtlCol="0" anchor="t">
            <a:spAutoFit/>
          </a:bodyPr>
          <a:lstStyle/>
          <a:p>
            <a:pPr defTabSz="609630">
              <a:lnSpc>
                <a:spcPts val="1369"/>
              </a:lnSpc>
            </a:pPr>
            <a:r>
              <a:rPr lang="en-US" sz="977">
                <a:solidFill>
                  <a:srgbClr val="FFFFFF"/>
                </a:solidFill>
                <a:latin typeface="Roboto Slab"/>
                <a:ea typeface="Roboto Slab"/>
                <a:cs typeface="Roboto Slab"/>
                <a:sym typeface="Roboto Slab"/>
              </a:rPr>
              <a:t>Trainer: Heather Dawson (Activities and Marketing Assist.)</a:t>
            </a:r>
          </a:p>
          <a:p>
            <a:pPr defTabSz="609630">
              <a:lnSpc>
                <a:spcPts val="1197"/>
              </a:lnSpc>
            </a:pPr>
            <a:r>
              <a:rPr lang="en-US" sz="855">
                <a:solidFill>
                  <a:srgbClr val="FFFFFF"/>
                </a:solidFill>
                <a:latin typeface="Roboto Slab"/>
                <a:ea typeface="Roboto Slab"/>
                <a:cs typeface="Roboto Slab"/>
                <a:sym typeface="Roboto Slab"/>
              </a:rPr>
              <a:t>Target: Marketing/Social Media execs, Secretaries, Any</a:t>
            </a:r>
          </a:p>
        </p:txBody>
      </p:sp>
      <p:sp>
        <p:nvSpPr>
          <p:cNvPr id="63" name="TextBox 63"/>
          <p:cNvSpPr txBox="1"/>
          <p:nvPr/>
        </p:nvSpPr>
        <p:spPr>
          <a:xfrm>
            <a:off x="990798" y="6427420"/>
            <a:ext cx="907440" cy="176395"/>
          </a:xfrm>
          <a:prstGeom prst="rect">
            <a:avLst/>
          </a:prstGeom>
        </p:spPr>
        <p:txBody>
          <a:bodyPr lIns="0" tIns="0" rIns="0" bIns="0" rtlCol="0" anchor="t">
            <a:spAutoFit/>
          </a:bodyPr>
          <a:lstStyle/>
          <a:p>
            <a:pPr defTabSz="609630">
              <a:lnSpc>
                <a:spcPts val="1539"/>
              </a:lnSpc>
            </a:pPr>
            <a:r>
              <a:rPr lang="en-US" sz="1099">
                <a:solidFill>
                  <a:srgbClr val="FF751F"/>
                </a:solidFill>
                <a:latin typeface="Effra Heavy"/>
                <a:ea typeface="Effra Heavy"/>
                <a:cs typeface="Effra Heavy"/>
                <a:sym typeface="Effra Heavy"/>
              </a:rPr>
              <a:t>Room: WF1</a:t>
            </a:r>
          </a:p>
        </p:txBody>
      </p:sp>
      <p:sp>
        <p:nvSpPr>
          <p:cNvPr id="64" name="TextBox 64"/>
          <p:cNvSpPr txBox="1"/>
          <p:nvPr/>
        </p:nvSpPr>
        <p:spPr>
          <a:xfrm>
            <a:off x="7660727" y="5405290"/>
            <a:ext cx="1215235" cy="176395"/>
          </a:xfrm>
          <a:prstGeom prst="rect">
            <a:avLst/>
          </a:prstGeom>
        </p:spPr>
        <p:txBody>
          <a:bodyPr lIns="0" tIns="0" rIns="0" bIns="0" rtlCol="0" anchor="t">
            <a:spAutoFit/>
          </a:bodyPr>
          <a:lstStyle/>
          <a:p>
            <a:pPr defTabSz="609630">
              <a:lnSpc>
                <a:spcPts val="1539"/>
              </a:lnSpc>
            </a:pPr>
            <a:r>
              <a:rPr lang="en-US" sz="1099">
                <a:solidFill>
                  <a:srgbClr val="FF751F"/>
                </a:solidFill>
                <a:latin typeface="Effra Heavy"/>
                <a:ea typeface="Effra Heavy"/>
                <a:cs typeface="Effra Heavy"/>
                <a:sym typeface="Effra Heavy"/>
              </a:rPr>
              <a:t>Room: WG1</a:t>
            </a:r>
          </a:p>
        </p:txBody>
      </p:sp>
      <p:sp>
        <p:nvSpPr>
          <p:cNvPr id="65" name="TextBox 65"/>
          <p:cNvSpPr txBox="1"/>
          <p:nvPr/>
        </p:nvSpPr>
        <p:spPr>
          <a:xfrm>
            <a:off x="7671909" y="5727390"/>
            <a:ext cx="1048623" cy="256737"/>
          </a:xfrm>
          <a:prstGeom prst="rect">
            <a:avLst/>
          </a:prstGeom>
        </p:spPr>
        <p:txBody>
          <a:bodyPr lIns="0" tIns="0" rIns="0" bIns="0" rtlCol="0" anchor="t">
            <a:spAutoFit/>
          </a:bodyPr>
          <a:lstStyle/>
          <a:p>
            <a:pPr defTabSz="609630">
              <a:lnSpc>
                <a:spcPts val="2162"/>
              </a:lnSpc>
            </a:pPr>
            <a:r>
              <a:rPr lang="en-US" sz="1544">
                <a:solidFill>
                  <a:srgbClr val="FFFFFF"/>
                </a:solidFill>
                <a:latin typeface="Effra Heavy"/>
                <a:ea typeface="Effra Heavy"/>
                <a:cs typeface="Effra Heavy"/>
                <a:sym typeface="Effra Heavy"/>
              </a:rPr>
              <a:t>Quiet Room</a:t>
            </a:r>
          </a:p>
        </p:txBody>
      </p:sp>
      <p:sp>
        <p:nvSpPr>
          <p:cNvPr id="66" name="TextBox 66"/>
          <p:cNvSpPr txBox="1"/>
          <p:nvPr/>
        </p:nvSpPr>
        <p:spPr>
          <a:xfrm>
            <a:off x="7674435" y="6452605"/>
            <a:ext cx="912697" cy="176395"/>
          </a:xfrm>
          <a:prstGeom prst="rect">
            <a:avLst/>
          </a:prstGeom>
        </p:spPr>
        <p:txBody>
          <a:bodyPr lIns="0" tIns="0" rIns="0" bIns="0" rtlCol="0" anchor="t">
            <a:spAutoFit/>
          </a:bodyPr>
          <a:lstStyle/>
          <a:p>
            <a:pPr defTabSz="609630">
              <a:lnSpc>
                <a:spcPts val="1539"/>
              </a:lnSpc>
            </a:pPr>
            <a:r>
              <a:rPr lang="en-US" sz="1099">
                <a:solidFill>
                  <a:srgbClr val="FF751F"/>
                </a:solidFill>
                <a:latin typeface="Effra Heavy"/>
                <a:ea typeface="Effra Heavy"/>
                <a:cs typeface="Effra Heavy"/>
                <a:sym typeface="Effra Heavy"/>
              </a:rPr>
              <a:t>Room: WF2</a:t>
            </a:r>
          </a:p>
        </p:txBody>
      </p:sp>
      <p:sp>
        <p:nvSpPr>
          <p:cNvPr id="67" name="TextBox 67"/>
          <p:cNvSpPr txBox="1"/>
          <p:nvPr/>
        </p:nvSpPr>
        <p:spPr>
          <a:xfrm>
            <a:off x="7674435" y="6040373"/>
            <a:ext cx="2987650" cy="371384"/>
          </a:xfrm>
          <a:prstGeom prst="rect">
            <a:avLst/>
          </a:prstGeom>
        </p:spPr>
        <p:txBody>
          <a:bodyPr lIns="0" tIns="0" rIns="0" bIns="0" rtlCol="0" anchor="t">
            <a:spAutoFit/>
          </a:bodyPr>
          <a:lstStyle/>
          <a:p>
            <a:pPr defTabSz="609630">
              <a:lnSpc>
                <a:spcPts val="1539"/>
              </a:lnSpc>
            </a:pPr>
            <a:r>
              <a:rPr lang="en-US" sz="1099">
                <a:solidFill>
                  <a:srgbClr val="FFFFFF"/>
                </a:solidFill>
                <a:latin typeface="Roboto Slab"/>
                <a:ea typeface="Roboto Slab"/>
                <a:cs typeface="Roboto Slab"/>
                <a:sym typeface="Roboto Slab"/>
              </a:rPr>
              <a:t>Reserved space for attendees needing a quiet break.</a:t>
            </a:r>
          </a:p>
        </p:txBody>
      </p:sp>
    </p:spTree>
    <p:extLst>
      <p:ext uri="{BB962C8B-B14F-4D97-AF65-F5344CB8AC3E}">
        <p14:creationId xmlns:p14="http://schemas.microsoft.com/office/powerpoint/2010/main" val="261815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5972-EC75-BBF2-6C50-4AEB00CFA3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55D1F3-6DC7-898C-848D-D56E65523445}"/>
              </a:ext>
            </a:extLst>
          </p:cNvPr>
          <p:cNvSpPr/>
          <p:nvPr/>
        </p:nvSpPr>
        <p:spPr>
          <a:xfrm>
            <a:off x="489289" y="0"/>
            <a:ext cx="11702711"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D36F9F79-8207-1BBF-480A-C870484A170B}"/>
              </a:ext>
            </a:extLst>
          </p:cNvPr>
          <p:cNvGrpSpPr/>
          <p:nvPr/>
        </p:nvGrpSpPr>
        <p:grpSpPr>
          <a:xfrm>
            <a:off x="10336191" y="0"/>
            <a:ext cx="1859603" cy="6858000"/>
            <a:chOff x="6152233" y="0"/>
            <a:chExt cx="6039767" cy="6858000"/>
          </a:xfrm>
        </p:grpSpPr>
        <p:sp>
          <p:nvSpPr>
            <p:cNvPr id="7" name="Rectangle 6">
              <a:extLst>
                <a:ext uri="{FF2B5EF4-FFF2-40B4-BE49-F238E27FC236}">
                  <a16:creationId xmlns:a16="http://schemas.microsoft.com/office/drawing/2014/main" id="{A1109FC9-2C12-945F-B67B-FEBEC55A3989}"/>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AD02F008-5F81-A9CE-D715-02627C4036B5}"/>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D0D65D7B-A437-F525-7DB3-F92558B9632A}"/>
              </a:ext>
            </a:extLst>
          </p:cNvPr>
          <p:cNvGrpSpPr/>
          <p:nvPr/>
        </p:nvGrpSpPr>
        <p:grpSpPr>
          <a:xfrm>
            <a:off x="-93936" y="0"/>
            <a:ext cx="589722" cy="6858000"/>
            <a:chOff x="0" y="0"/>
            <a:chExt cx="589722" cy="6858000"/>
          </a:xfrm>
        </p:grpSpPr>
        <p:sp>
          <p:nvSpPr>
            <p:cNvPr id="11" name="Rectangle 10">
              <a:extLst>
                <a:ext uri="{FF2B5EF4-FFF2-40B4-BE49-F238E27FC236}">
                  <a16:creationId xmlns:a16="http://schemas.microsoft.com/office/drawing/2014/main" id="{118DB3EF-CC2A-4F67-67D0-4B4A5501AD78}"/>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6D87373-2B8E-C046-DFAA-79BF172374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3CFA985-530F-DF5D-94F9-865152B8239B}"/>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045B0506-140D-11E8-C325-96617794C4D0}"/>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The Education Act 1994</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A0BF7CCC-93B4-2D36-A6F3-A6FF245FB0A8}"/>
              </a:ext>
            </a:extLst>
          </p:cNvPr>
          <p:cNvPicPr>
            <a:picLocks noChangeAspect="1"/>
          </p:cNvPicPr>
          <p:nvPr/>
        </p:nvPicPr>
        <p:blipFill>
          <a:blip r:embed="rId4"/>
          <a:stretch>
            <a:fillRect/>
          </a:stretch>
        </p:blipFill>
        <p:spPr>
          <a:xfrm>
            <a:off x="10738531" y="6261110"/>
            <a:ext cx="1363154" cy="427482"/>
          </a:xfrm>
          <a:prstGeom prst="rect">
            <a:avLst/>
          </a:prstGeom>
        </p:spPr>
      </p:pic>
      <p:grpSp>
        <p:nvGrpSpPr>
          <p:cNvPr id="27" name="Group 25">
            <a:extLst>
              <a:ext uri="{FF2B5EF4-FFF2-40B4-BE49-F238E27FC236}">
                <a16:creationId xmlns:a16="http://schemas.microsoft.com/office/drawing/2014/main" id="{19765215-3560-A5DD-65ED-AD22093C9773}"/>
              </a:ext>
            </a:extLst>
          </p:cNvPr>
          <p:cNvGrpSpPr/>
          <p:nvPr/>
        </p:nvGrpSpPr>
        <p:grpSpPr>
          <a:xfrm>
            <a:off x="2149130" y="1225588"/>
            <a:ext cx="10474796" cy="4165396"/>
            <a:chOff x="-4268052" y="-2819069"/>
            <a:chExt cx="13966394" cy="5553863"/>
          </a:xfrm>
        </p:grpSpPr>
        <p:grpSp>
          <p:nvGrpSpPr>
            <p:cNvPr id="28" name="Group 26">
              <a:extLst>
                <a:ext uri="{FF2B5EF4-FFF2-40B4-BE49-F238E27FC236}">
                  <a16:creationId xmlns:a16="http://schemas.microsoft.com/office/drawing/2014/main" id="{8AA04796-BF4E-240F-DC4B-11F44A2236FC}"/>
                </a:ext>
              </a:extLst>
            </p:cNvPr>
            <p:cNvGrpSpPr/>
            <p:nvPr/>
          </p:nvGrpSpPr>
          <p:grpSpPr>
            <a:xfrm>
              <a:off x="-4268052" y="-2819069"/>
              <a:ext cx="13966394" cy="5553863"/>
              <a:chOff x="-843072" y="-556853"/>
              <a:chExt cx="2758794" cy="1097059"/>
            </a:xfrm>
          </p:grpSpPr>
          <p:sp>
            <p:nvSpPr>
              <p:cNvPr id="32" name="Freeform 27">
                <a:extLst>
                  <a:ext uri="{FF2B5EF4-FFF2-40B4-BE49-F238E27FC236}">
                    <a16:creationId xmlns:a16="http://schemas.microsoft.com/office/drawing/2014/main" id="{41B6EF2D-515E-1CD8-A210-6C467F0AB8D6}"/>
                  </a:ext>
                </a:extLst>
              </p:cNvPr>
              <p:cNvSpPr/>
              <p:nvPr/>
            </p:nvSpPr>
            <p:spPr>
              <a:xfrm>
                <a:off x="-843072" y="-556853"/>
                <a:ext cx="1915722" cy="540206"/>
              </a:xfrm>
              <a:custGeom>
                <a:avLst/>
                <a:gdLst/>
                <a:ahLst/>
                <a:cxnLst/>
                <a:rect l="l" t="t" r="r" b="b"/>
                <a:pathLst>
                  <a:path w="1915722" h="540206">
                    <a:moveTo>
                      <a:pt x="22352" y="0"/>
                    </a:moveTo>
                    <a:lnTo>
                      <a:pt x="1893370" y="0"/>
                    </a:lnTo>
                    <a:cubicBezTo>
                      <a:pt x="1905715" y="0"/>
                      <a:pt x="1915722" y="10007"/>
                      <a:pt x="1915722" y="22352"/>
                    </a:cubicBezTo>
                    <a:lnTo>
                      <a:pt x="1915722" y="517855"/>
                    </a:lnTo>
                    <a:cubicBezTo>
                      <a:pt x="1915722" y="530199"/>
                      <a:pt x="1905715" y="540206"/>
                      <a:pt x="1893370" y="540206"/>
                    </a:cubicBezTo>
                    <a:lnTo>
                      <a:pt x="22352" y="540206"/>
                    </a:lnTo>
                    <a:cubicBezTo>
                      <a:pt x="10007" y="540206"/>
                      <a:pt x="0" y="530199"/>
                      <a:pt x="0" y="517855"/>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a:p>
            </p:txBody>
          </p:sp>
          <p:sp>
            <p:nvSpPr>
              <p:cNvPr id="33" name="TextBox 28">
                <a:extLst>
                  <a:ext uri="{FF2B5EF4-FFF2-40B4-BE49-F238E27FC236}">
                    <a16:creationId xmlns:a16="http://schemas.microsoft.com/office/drawing/2014/main" id="{CB0C5FC5-5873-EAA3-62AE-4AE3C472DDDE}"/>
                  </a:ext>
                </a:extLst>
              </p:cNvPr>
              <p:cNvSpPr txBox="1"/>
              <p:nvPr/>
            </p:nvSpPr>
            <p:spPr>
              <a:xfrm>
                <a:off x="0" y="-57150"/>
                <a:ext cx="1915722" cy="597356"/>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sp>
          <p:nvSpPr>
            <p:cNvPr id="29" name="Freeform 29">
              <a:extLst>
                <a:ext uri="{FF2B5EF4-FFF2-40B4-BE49-F238E27FC236}">
                  <a16:creationId xmlns:a16="http://schemas.microsoft.com/office/drawing/2014/main" id="{CA7087A0-0FD0-C46F-2C22-E3DC6A9CE761}"/>
                </a:ext>
              </a:extLst>
            </p:cNvPr>
            <p:cNvSpPr/>
            <p:nvPr/>
          </p:nvSpPr>
          <p:spPr>
            <a:xfrm flipH="1">
              <a:off x="-3956637" y="-2467904"/>
              <a:ext cx="357371" cy="333329"/>
            </a:xfrm>
            <a:custGeom>
              <a:avLst/>
              <a:gdLst/>
              <a:ahLst/>
              <a:cxnLst/>
              <a:rect l="l" t="t" r="r" b="b"/>
              <a:pathLst>
                <a:path w="357371" h="333330">
                  <a:moveTo>
                    <a:pt x="357371" y="0"/>
                  </a:moveTo>
                  <a:lnTo>
                    <a:pt x="0" y="0"/>
                  </a:lnTo>
                  <a:lnTo>
                    <a:pt x="0" y="333330"/>
                  </a:lnTo>
                  <a:lnTo>
                    <a:pt x="357371" y="333330"/>
                  </a:lnTo>
                  <a:lnTo>
                    <a:pt x="35737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0" name="TextBox 30">
              <a:extLst>
                <a:ext uri="{FF2B5EF4-FFF2-40B4-BE49-F238E27FC236}">
                  <a16:creationId xmlns:a16="http://schemas.microsoft.com/office/drawing/2014/main" id="{E2AABBCF-BE71-746A-0BB3-CAFCAEA32CD7}"/>
                </a:ext>
              </a:extLst>
            </p:cNvPr>
            <p:cNvSpPr txBox="1"/>
            <p:nvPr/>
          </p:nvSpPr>
          <p:spPr>
            <a:xfrm>
              <a:off x="-3535767" y="-2563153"/>
              <a:ext cx="8758150" cy="534669"/>
            </a:xfrm>
            <a:prstGeom prst="rect">
              <a:avLst/>
            </a:prstGeom>
          </p:spPr>
          <p:txBody>
            <a:bodyPr lIns="0" tIns="0" rIns="0" bIns="0" rtlCol="0" anchor="t">
              <a:spAutoFit/>
            </a:bodyPr>
            <a:lstStyle/>
            <a:p>
              <a:pPr algn="l">
                <a:lnSpc>
                  <a:spcPts val="3360"/>
                </a:lnSpc>
              </a:pPr>
              <a:r>
                <a:rPr lang="en-US" sz="2400" dirty="0">
                  <a:solidFill>
                    <a:srgbClr val="FFFFFF"/>
                  </a:solidFill>
                  <a:latin typeface="Disket Mono"/>
                  <a:ea typeface="Disket Mono"/>
                  <a:cs typeface="Disket Mono"/>
                  <a:sym typeface="Disket Mono"/>
                </a:rPr>
                <a:t>Allocation of group funds</a:t>
              </a:r>
            </a:p>
          </p:txBody>
        </p:sp>
        <p:sp>
          <p:nvSpPr>
            <p:cNvPr id="31" name="TextBox 31">
              <a:extLst>
                <a:ext uri="{FF2B5EF4-FFF2-40B4-BE49-F238E27FC236}">
                  <a16:creationId xmlns:a16="http://schemas.microsoft.com/office/drawing/2014/main" id="{96D5D2D4-895D-0E3B-6D51-1C9BE5BB1040}"/>
                </a:ext>
              </a:extLst>
            </p:cNvPr>
            <p:cNvSpPr txBox="1"/>
            <p:nvPr/>
          </p:nvSpPr>
          <p:spPr>
            <a:xfrm>
              <a:off x="-3535767" y="-1842966"/>
              <a:ext cx="8758150" cy="1297728"/>
            </a:xfrm>
            <a:prstGeom prst="rect">
              <a:avLst/>
            </a:prstGeom>
          </p:spPr>
          <p:txBody>
            <a:bodyPr lIns="0" tIns="0" rIns="0" bIns="0" rtlCol="0" anchor="t">
              <a:spAutoFit/>
            </a:bodyPr>
            <a:lstStyle/>
            <a:p>
              <a:pPr algn="l">
                <a:lnSpc>
                  <a:spcPts val="2660"/>
                </a:lnSpc>
              </a:pPr>
              <a:r>
                <a:rPr lang="en-US" sz="1900" dirty="0">
                  <a:solidFill>
                    <a:srgbClr val="FFFFFF"/>
                  </a:solidFill>
                  <a:latin typeface="Garet"/>
                  <a:ea typeface="Garet"/>
                  <a:cs typeface="Garet"/>
                  <a:sym typeface="Garet"/>
                </a:rPr>
                <a:t>(</a:t>
              </a:r>
              <a:r>
                <a:rPr lang="en-US" sz="1900" dirty="0" err="1">
                  <a:solidFill>
                    <a:srgbClr val="FFFFFF"/>
                  </a:solidFill>
                  <a:latin typeface="Garet"/>
                  <a:ea typeface="Garet"/>
                  <a:cs typeface="Garet"/>
                  <a:sym typeface="Garet"/>
                </a:rPr>
                <a:t>i</a:t>
              </a:r>
              <a:r>
                <a:rPr lang="en-US" sz="1900" dirty="0">
                  <a:solidFill>
                    <a:srgbClr val="FFFFFF"/>
                  </a:solidFill>
                  <a:latin typeface="Garet"/>
                  <a:ea typeface="Garet"/>
                  <a:cs typeface="Garet"/>
                  <a:sym typeface="Garet"/>
                </a:rPr>
                <a:t>)the procedure for allocating resources to groups or clubs should be </a:t>
              </a:r>
              <a:r>
                <a:rPr lang="en-US" sz="1900" dirty="0">
                  <a:solidFill>
                    <a:srgbClr val="FFD707"/>
                  </a:solidFill>
                  <a:latin typeface="Garet"/>
                  <a:ea typeface="Garet"/>
                  <a:cs typeface="Garet"/>
                  <a:sym typeface="Garet"/>
                </a:rPr>
                <a:t>fair </a:t>
              </a:r>
              <a:r>
                <a:rPr lang="en-US" sz="1900" dirty="0">
                  <a:solidFill>
                    <a:srgbClr val="FFFFFF"/>
                  </a:solidFill>
                  <a:latin typeface="Garet"/>
                  <a:ea typeface="Garet"/>
                  <a:cs typeface="Garet"/>
                  <a:sym typeface="Garet"/>
                </a:rPr>
                <a:t>and should be </a:t>
              </a:r>
              <a:r>
                <a:rPr lang="en-US" sz="1900" dirty="0">
                  <a:solidFill>
                    <a:srgbClr val="FFD707"/>
                  </a:solidFill>
                  <a:latin typeface="Garet"/>
                  <a:ea typeface="Garet"/>
                  <a:cs typeface="Garet"/>
                  <a:sym typeface="Garet"/>
                </a:rPr>
                <a:t>set down in writing</a:t>
              </a:r>
              <a:r>
                <a:rPr lang="en-US" sz="1900" dirty="0">
                  <a:solidFill>
                    <a:srgbClr val="FFFFFF"/>
                  </a:solidFill>
                  <a:latin typeface="Garet"/>
                  <a:ea typeface="Garet"/>
                  <a:cs typeface="Garet"/>
                  <a:sym typeface="Garet"/>
                </a:rPr>
                <a:t> and </a:t>
              </a:r>
              <a:r>
                <a:rPr lang="en-US" sz="1900" dirty="0">
                  <a:solidFill>
                    <a:srgbClr val="FFD707"/>
                  </a:solidFill>
                  <a:latin typeface="Garet"/>
                  <a:ea typeface="Garet"/>
                  <a:cs typeface="Garet"/>
                  <a:sym typeface="Garet"/>
                </a:rPr>
                <a:t>freely accessible to all students;</a:t>
              </a:r>
            </a:p>
          </p:txBody>
        </p:sp>
      </p:grpSp>
      <p:sp>
        <p:nvSpPr>
          <p:cNvPr id="34" name="Freeform 11">
            <a:extLst>
              <a:ext uri="{FF2B5EF4-FFF2-40B4-BE49-F238E27FC236}">
                <a16:creationId xmlns:a16="http://schemas.microsoft.com/office/drawing/2014/main" id="{635DF557-3BE6-8804-DE6A-CF9982B9C16B}"/>
              </a:ext>
            </a:extLst>
          </p:cNvPr>
          <p:cNvSpPr/>
          <p:nvPr/>
        </p:nvSpPr>
        <p:spPr>
          <a:xfrm>
            <a:off x="2149129" y="3636036"/>
            <a:ext cx="7273757" cy="2384470"/>
          </a:xfrm>
          <a:custGeom>
            <a:avLst/>
            <a:gdLst/>
            <a:ahLst/>
            <a:cxnLst/>
            <a:rect l="l" t="t" r="r" b="b"/>
            <a:pathLst>
              <a:path w="1915722" h="628009">
                <a:moveTo>
                  <a:pt x="22352" y="0"/>
                </a:moveTo>
                <a:lnTo>
                  <a:pt x="1893370" y="0"/>
                </a:lnTo>
                <a:cubicBezTo>
                  <a:pt x="1905715" y="0"/>
                  <a:pt x="1915722" y="10007"/>
                  <a:pt x="1915722" y="22352"/>
                </a:cubicBezTo>
                <a:lnTo>
                  <a:pt x="1915722" y="605657"/>
                </a:lnTo>
                <a:cubicBezTo>
                  <a:pt x="1915722" y="618002"/>
                  <a:pt x="1905715" y="628009"/>
                  <a:pt x="1893370" y="628009"/>
                </a:cubicBezTo>
                <a:lnTo>
                  <a:pt x="22352" y="628009"/>
                </a:lnTo>
                <a:cubicBezTo>
                  <a:pt x="10007" y="628009"/>
                  <a:pt x="0" y="618002"/>
                  <a:pt x="0" y="605657"/>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a:p>
        </p:txBody>
      </p:sp>
      <p:sp>
        <p:nvSpPr>
          <p:cNvPr id="35" name="Freeform 13">
            <a:extLst>
              <a:ext uri="{FF2B5EF4-FFF2-40B4-BE49-F238E27FC236}">
                <a16:creationId xmlns:a16="http://schemas.microsoft.com/office/drawing/2014/main" id="{1D5B185C-DA6E-9A8C-7A1C-78AC2E32C9F2}"/>
              </a:ext>
            </a:extLst>
          </p:cNvPr>
          <p:cNvSpPr/>
          <p:nvPr/>
        </p:nvSpPr>
        <p:spPr>
          <a:xfrm flipH="1">
            <a:off x="2430316" y="3894999"/>
            <a:ext cx="268028" cy="249997"/>
          </a:xfrm>
          <a:custGeom>
            <a:avLst/>
            <a:gdLst/>
            <a:ahLst/>
            <a:cxnLst/>
            <a:rect l="l" t="t" r="r" b="b"/>
            <a:pathLst>
              <a:path w="357371" h="333330">
                <a:moveTo>
                  <a:pt x="357371" y="0"/>
                </a:moveTo>
                <a:lnTo>
                  <a:pt x="0" y="0"/>
                </a:lnTo>
                <a:lnTo>
                  <a:pt x="0" y="333330"/>
                </a:lnTo>
                <a:lnTo>
                  <a:pt x="357371" y="333330"/>
                </a:lnTo>
                <a:lnTo>
                  <a:pt x="35737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6" name="TextBox 14">
            <a:extLst>
              <a:ext uri="{FF2B5EF4-FFF2-40B4-BE49-F238E27FC236}">
                <a16:creationId xmlns:a16="http://schemas.microsoft.com/office/drawing/2014/main" id="{68057721-4AF2-BBB6-F5A1-CF31F8F56FFB}"/>
              </a:ext>
            </a:extLst>
          </p:cNvPr>
          <p:cNvSpPr txBox="1"/>
          <p:nvPr/>
        </p:nvSpPr>
        <p:spPr>
          <a:xfrm>
            <a:off x="2821678" y="3820488"/>
            <a:ext cx="6445279" cy="401002"/>
          </a:xfrm>
          <a:prstGeom prst="rect">
            <a:avLst/>
          </a:prstGeom>
        </p:spPr>
        <p:txBody>
          <a:bodyPr lIns="0" tIns="0" rIns="0" bIns="0" rtlCol="0" anchor="t">
            <a:spAutoFit/>
          </a:bodyPr>
          <a:lstStyle/>
          <a:p>
            <a:pPr algn="l">
              <a:lnSpc>
                <a:spcPts val="3360"/>
              </a:lnSpc>
            </a:pPr>
            <a:r>
              <a:rPr lang="en-US" sz="2400" dirty="0">
                <a:solidFill>
                  <a:srgbClr val="FFFFFF"/>
                </a:solidFill>
                <a:latin typeface="Disket Mono"/>
                <a:ea typeface="Disket Mono"/>
                <a:cs typeface="Disket Mono"/>
                <a:sym typeface="Disket Mono"/>
              </a:rPr>
              <a:t>Defines the meaning of SU’s</a:t>
            </a:r>
          </a:p>
        </p:txBody>
      </p:sp>
      <p:sp>
        <p:nvSpPr>
          <p:cNvPr id="37" name="TextBox 15">
            <a:extLst>
              <a:ext uri="{FF2B5EF4-FFF2-40B4-BE49-F238E27FC236}">
                <a16:creationId xmlns:a16="http://schemas.microsoft.com/office/drawing/2014/main" id="{AD6FB381-9F93-A2C6-74EB-124715F0B874}"/>
              </a:ext>
            </a:extLst>
          </p:cNvPr>
          <p:cNvSpPr txBox="1"/>
          <p:nvPr/>
        </p:nvSpPr>
        <p:spPr>
          <a:xfrm>
            <a:off x="2821678" y="4360629"/>
            <a:ext cx="6445279" cy="1306671"/>
          </a:xfrm>
          <a:prstGeom prst="rect">
            <a:avLst/>
          </a:prstGeom>
        </p:spPr>
        <p:txBody>
          <a:bodyPr lIns="0" tIns="0" rIns="0" bIns="0" rtlCol="0" anchor="t">
            <a:spAutoFit/>
          </a:bodyPr>
          <a:lstStyle/>
          <a:p>
            <a:pPr algn="l">
              <a:lnSpc>
                <a:spcPts val="2660"/>
              </a:lnSpc>
            </a:pPr>
            <a:r>
              <a:rPr lang="en-US" sz="1900" dirty="0">
                <a:solidFill>
                  <a:srgbClr val="FFFFFF"/>
                </a:solidFill>
                <a:latin typeface="Garet"/>
                <a:ea typeface="Garet"/>
                <a:cs typeface="Garet"/>
                <a:sym typeface="Garet"/>
              </a:rPr>
              <a:t>Part II 22 (</a:t>
            </a:r>
            <a:r>
              <a:rPr lang="en-US" sz="1900" dirty="0" err="1">
                <a:solidFill>
                  <a:srgbClr val="FFFFFF"/>
                </a:solidFill>
                <a:latin typeface="Garet"/>
                <a:ea typeface="Garet"/>
                <a:cs typeface="Garet"/>
                <a:sym typeface="Garet"/>
              </a:rPr>
              <a:t>i</a:t>
            </a:r>
            <a:r>
              <a:rPr lang="en-US" sz="1900" dirty="0">
                <a:solidFill>
                  <a:srgbClr val="FFFFFF"/>
                </a:solidFill>
                <a:latin typeface="Garet"/>
                <a:ea typeface="Garet"/>
                <a:cs typeface="Garet"/>
                <a:sym typeface="Garet"/>
              </a:rPr>
              <a:t>,) refers to resource allocation for groups and clubs</a:t>
            </a:r>
          </a:p>
          <a:p>
            <a:pPr algn="l">
              <a:lnSpc>
                <a:spcPts val="2660"/>
              </a:lnSpc>
            </a:pPr>
            <a:endParaRPr lang="en-US" sz="1900" dirty="0">
              <a:solidFill>
                <a:srgbClr val="FFFFFF"/>
              </a:solidFill>
              <a:latin typeface="Garet"/>
              <a:ea typeface="Garet"/>
              <a:cs typeface="Garet"/>
              <a:sym typeface="Garet"/>
            </a:endParaRPr>
          </a:p>
          <a:p>
            <a:pPr algn="l">
              <a:lnSpc>
                <a:spcPts val="2660"/>
              </a:lnSpc>
            </a:pPr>
            <a:r>
              <a:rPr lang="en-US" sz="1900" dirty="0">
                <a:solidFill>
                  <a:srgbClr val="FFFFFF"/>
                </a:solidFill>
                <a:latin typeface="Garet"/>
                <a:ea typeface="Garet"/>
                <a:cs typeface="Garet"/>
                <a:sym typeface="Garet"/>
              </a:rPr>
              <a:t>Part II 22 (j-l) refers to external affiliations</a:t>
            </a:r>
          </a:p>
        </p:txBody>
      </p:sp>
    </p:spTree>
    <p:extLst>
      <p:ext uri="{BB962C8B-B14F-4D97-AF65-F5344CB8AC3E}">
        <p14:creationId xmlns:p14="http://schemas.microsoft.com/office/powerpoint/2010/main" val="1975292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27F7B-2E97-444A-AF68-A9CAD9B9CF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B9BB2A-F267-9E0B-2BA0-4D7BD33776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2E13336-1FF6-F415-28A4-33E7C72413A3}"/>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FC9DCFC8-4EDA-ACA3-EAA1-D5C645B6DA5C}"/>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85CB5992-98C8-64D3-4708-EEB660FB9856}"/>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221DF72-94E6-7D46-CFD6-57A2C5C5AC67}"/>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BE64C843-BE18-C6E5-BBD6-649D054A1AA1}"/>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94403EB-099C-F6F2-2D01-899F9CEF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1CAA0034-B9D0-5897-1693-4D7069935259}"/>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27E4A79F-5EDF-C8E2-E06A-5FA707D47115}"/>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The Education Act 1994</a:t>
            </a:r>
            <a:endParaRPr lang="en-US" dirty="0"/>
          </a:p>
        </p:txBody>
      </p:sp>
      <p:sp>
        <p:nvSpPr>
          <p:cNvPr id="6" name="TextBox 5">
            <a:extLst>
              <a:ext uri="{FF2B5EF4-FFF2-40B4-BE49-F238E27FC236}">
                <a16:creationId xmlns:a16="http://schemas.microsoft.com/office/drawing/2014/main" id="{EA7AD1F4-4E30-73C7-9283-84E31730DCDC}"/>
              </a:ext>
            </a:extLst>
          </p:cNvPr>
          <p:cNvSpPr txBox="1"/>
          <p:nvPr/>
        </p:nvSpPr>
        <p:spPr>
          <a:xfrm>
            <a:off x="647202" y="1088295"/>
            <a:ext cx="943976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2060"/>
                </a:solidFill>
                <a:ea typeface="+mn-lt"/>
                <a:cs typeface="Calibri"/>
              </a:rPr>
              <a:t>The relevant parts for Activities:</a:t>
            </a:r>
          </a:p>
          <a:p>
            <a:endParaRPr lang="en-GB" sz="2400" dirty="0">
              <a:solidFill>
                <a:srgbClr val="002060"/>
              </a:solidFill>
              <a:ea typeface="+mn-lt"/>
              <a:cs typeface="Calibri"/>
            </a:endParaRPr>
          </a:p>
          <a:p>
            <a:pPr marL="342900" indent="-342900">
              <a:lnSpc>
                <a:spcPct val="200000"/>
              </a:lnSpc>
              <a:buFont typeface="Wingdings" panose="05000000000000000000" pitchFamily="2" charset="2"/>
              <a:buChar char="q"/>
            </a:pPr>
            <a:r>
              <a:rPr lang="en-GB" sz="2400" dirty="0">
                <a:solidFill>
                  <a:srgbClr val="002060"/>
                </a:solidFill>
                <a:ea typeface="+mn-lt"/>
                <a:cs typeface="Calibri"/>
              </a:rPr>
              <a:t>What is a students' union?</a:t>
            </a:r>
          </a:p>
          <a:p>
            <a:pPr marL="342900" indent="-342900">
              <a:lnSpc>
                <a:spcPct val="200000"/>
              </a:lnSpc>
              <a:buFont typeface="Wingdings" panose="05000000000000000000" pitchFamily="2" charset="2"/>
              <a:buChar char="q"/>
            </a:pPr>
            <a:r>
              <a:rPr lang="en-GB" sz="2400" dirty="0">
                <a:solidFill>
                  <a:srgbClr val="002060"/>
                </a:solidFill>
                <a:ea typeface="+mn-lt"/>
                <a:cs typeface="Calibri"/>
              </a:rPr>
              <a:t>How students are members (and how they opt out)</a:t>
            </a:r>
          </a:p>
          <a:p>
            <a:pPr marL="342900" indent="-342900">
              <a:lnSpc>
                <a:spcPct val="200000"/>
              </a:lnSpc>
              <a:buFont typeface="Wingdings" panose="05000000000000000000" pitchFamily="2" charset="2"/>
              <a:buChar char="q"/>
            </a:pPr>
            <a:r>
              <a:rPr lang="en-GB" sz="2400" dirty="0">
                <a:solidFill>
                  <a:srgbClr val="002060"/>
                </a:solidFill>
                <a:ea typeface="+mn-lt"/>
                <a:cs typeface="Calibri"/>
              </a:rPr>
              <a:t>Allocation of resources to student groups</a:t>
            </a:r>
          </a:p>
          <a:p>
            <a:pPr marL="342900" indent="-342900">
              <a:lnSpc>
                <a:spcPct val="200000"/>
              </a:lnSpc>
              <a:buFont typeface="Wingdings" panose="05000000000000000000" pitchFamily="2" charset="2"/>
              <a:buChar char="q"/>
            </a:pPr>
            <a:r>
              <a:rPr lang="en-GB" sz="2400" dirty="0">
                <a:solidFill>
                  <a:srgbClr val="002060"/>
                </a:solidFill>
                <a:ea typeface="+mn-lt"/>
                <a:cs typeface="Calibri"/>
              </a:rPr>
              <a:t>Affiliations and subscriptions to external groups/bodies</a:t>
            </a:r>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6E9E9B79-ED44-6A05-AE8D-7E1E49D490E0}"/>
              </a:ext>
            </a:extLst>
          </p:cNvPr>
          <p:cNvPicPr>
            <a:picLocks noChangeAspect="1"/>
          </p:cNvPicPr>
          <p:nvPr/>
        </p:nvPicPr>
        <p:blipFill>
          <a:blip r:embed="rId4"/>
          <a:stretch>
            <a:fillRect/>
          </a:stretch>
        </p:blipFill>
        <p:spPr>
          <a:xfrm>
            <a:off x="10086964" y="5982587"/>
            <a:ext cx="1919122" cy="601832"/>
          </a:xfrm>
          <a:prstGeom prst="rect">
            <a:avLst/>
          </a:prstGeom>
        </p:spPr>
      </p:pic>
    </p:spTree>
    <p:extLst>
      <p:ext uri="{BB962C8B-B14F-4D97-AF65-F5344CB8AC3E}">
        <p14:creationId xmlns:p14="http://schemas.microsoft.com/office/powerpoint/2010/main" val="1047038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5660B-6083-60FB-D0E4-492B97FA73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774F06-EF9C-58BD-CF5E-8BC32DA4EDDF}"/>
              </a:ext>
            </a:extLst>
          </p:cNvPr>
          <p:cNvSpPr/>
          <p:nvPr/>
        </p:nvSpPr>
        <p:spPr>
          <a:xfrm>
            <a:off x="489289" y="0"/>
            <a:ext cx="11310596"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A708240-B8FA-0792-D81E-B950233E2A08}"/>
              </a:ext>
            </a:extLst>
          </p:cNvPr>
          <p:cNvGrpSpPr/>
          <p:nvPr/>
        </p:nvGrpSpPr>
        <p:grpSpPr>
          <a:xfrm>
            <a:off x="10652953" y="0"/>
            <a:ext cx="1542842" cy="6858000"/>
            <a:chOff x="6152233" y="0"/>
            <a:chExt cx="6039767" cy="6858000"/>
          </a:xfrm>
        </p:grpSpPr>
        <p:sp>
          <p:nvSpPr>
            <p:cNvPr id="7" name="Rectangle 6">
              <a:extLst>
                <a:ext uri="{FF2B5EF4-FFF2-40B4-BE49-F238E27FC236}">
                  <a16:creationId xmlns:a16="http://schemas.microsoft.com/office/drawing/2014/main" id="{FB8060E0-0CFD-BE95-034F-E7CB4E5FF878}"/>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CB51EDFB-AE46-B271-2EBE-EF6EBF340548}"/>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C0B4E392-5A40-CF9E-6F57-EDD737285AE7}"/>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3BC40F6-2E4C-B32A-7265-0FA2968B35C5}"/>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6855E26-00D7-3D04-8C77-C6125D98F9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271B724-5F26-4D2C-E780-D78696BA835B}"/>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231F8197-4E4C-9DE8-45DB-8B59CA584727}"/>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The Charities Act 2011</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18E6E57B-F73F-69AA-748D-8D89F825DEB5}"/>
              </a:ext>
            </a:extLst>
          </p:cNvPr>
          <p:cNvPicPr>
            <a:picLocks noChangeAspect="1"/>
          </p:cNvPicPr>
          <p:nvPr/>
        </p:nvPicPr>
        <p:blipFill>
          <a:blip r:embed="rId4"/>
          <a:stretch>
            <a:fillRect/>
          </a:stretch>
        </p:blipFill>
        <p:spPr>
          <a:xfrm>
            <a:off x="10857960" y="6235944"/>
            <a:ext cx="1148125" cy="360049"/>
          </a:xfrm>
          <a:prstGeom prst="rect">
            <a:avLst/>
          </a:prstGeom>
        </p:spPr>
      </p:pic>
      <p:grpSp>
        <p:nvGrpSpPr>
          <p:cNvPr id="2" name="Group 3">
            <a:extLst>
              <a:ext uri="{FF2B5EF4-FFF2-40B4-BE49-F238E27FC236}">
                <a16:creationId xmlns:a16="http://schemas.microsoft.com/office/drawing/2014/main" id="{78753C95-8FA1-ACE6-B120-7DB744CE00B4}"/>
              </a:ext>
            </a:extLst>
          </p:cNvPr>
          <p:cNvGrpSpPr/>
          <p:nvPr/>
        </p:nvGrpSpPr>
        <p:grpSpPr>
          <a:xfrm>
            <a:off x="498821" y="919050"/>
            <a:ext cx="10152940" cy="5496918"/>
            <a:chOff x="-118512" y="-57150"/>
            <a:chExt cx="4596503" cy="1709996"/>
          </a:xfrm>
        </p:grpSpPr>
        <p:sp>
          <p:nvSpPr>
            <p:cNvPr id="3" name="Freeform 4">
              <a:extLst>
                <a:ext uri="{FF2B5EF4-FFF2-40B4-BE49-F238E27FC236}">
                  <a16:creationId xmlns:a16="http://schemas.microsoft.com/office/drawing/2014/main" id="{D7C39E9D-A8AC-429D-B63F-4591944547D6}"/>
                </a:ext>
              </a:extLst>
            </p:cNvPr>
            <p:cNvSpPr/>
            <p:nvPr/>
          </p:nvSpPr>
          <p:spPr>
            <a:xfrm>
              <a:off x="46231" y="-35242"/>
              <a:ext cx="4431760" cy="1652846"/>
            </a:xfrm>
            <a:custGeom>
              <a:avLst/>
              <a:gdLst/>
              <a:ahLst/>
              <a:cxnLst/>
              <a:rect l="l" t="t" r="r" b="b"/>
              <a:pathLst>
                <a:path w="4431760" h="1652846">
                  <a:moveTo>
                    <a:pt x="22545" y="0"/>
                  </a:moveTo>
                  <a:lnTo>
                    <a:pt x="4409215" y="0"/>
                  </a:lnTo>
                  <a:cubicBezTo>
                    <a:pt x="4415194" y="0"/>
                    <a:pt x="4420929" y="2375"/>
                    <a:pt x="4425157" y="6603"/>
                  </a:cubicBezTo>
                  <a:cubicBezTo>
                    <a:pt x="4429385" y="10831"/>
                    <a:pt x="4431760" y="16565"/>
                    <a:pt x="4431760" y="22545"/>
                  </a:cubicBezTo>
                  <a:lnTo>
                    <a:pt x="4431760" y="1630302"/>
                  </a:lnTo>
                  <a:cubicBezTo>
                    <a:pt x="4431760" y="1642753"/>
                    <a:pt x="4421666" y="1652846"/>
                    <a:pt x="4409215" y="1652846"/>
                  </a:cubicBezTo>
                  <a:lnTo>
                    <a:pt x="22545" y="1652846"/>
                  </a:lnTo>
                  <a:cubicBezTo>
                    <a:pt x="10094" y="1652846"/>
                    <a:pt x="0" y="1642753"/>
                    <a:pt x="0" y="1630302"/>
                  </a:cubicBezTo>
                  <a:lnTo>
                    <a:pt x="0" y="22545"/>
                  </a:lnTo>
                  <a:cubicBezTo>
                    <a:pt x="0" y="10094"/>
                    <a:pt x="10094" y="0"/>
                    <a:pt x="22545" y="0"/>
                  </a:cubicBezTo>
                  <a:close/>
                </a:path>
              </a:pathLst>
            </a:custGeom>
            <a:solidFill>
              <a:srgbClr val="000000"/>
            </a:solidFill>
            <a:ln w="47625" cap="rnd">
              <a:solidFill>
                <a:srgbClr val="21EF80"/>
              </a:solidFill>
              <a:prstDash val="solid"/>
              <a:round/>
            </a:ln>
          </p:spPr>
          <p:txBody>
            <a:bodyPr/>
            <a:lstStyle/>
            <a:p>
              <a:endParaRPr lang="en-GB" sz="1400"/>
            </a:p>
          </p:txBody>
        </p:sp>
        <p:sp>
          <p:nvSpPr>
            <p:cNvPr id="5" name="TextBox 5">
              <a:extLst>
                <a:ext uri="{FF2B5EF4-FFF2-40B4-BE49-F238E27FC236}">
                  <a16:creationId xmlns:a16="http://schemas.microsoft.com/office/drawing/2014/main" id="{A42C36F4-6357-F384-534F-C6DE046E4D18}"/>
                </a:ext>
              </a:extLst>
            </p:cNvPr>
            <p:cNvSpPr txBox="1"/>
            <p:nvPr/>
          </p:nvSpPr>
          <p:spPr>
            <a:xfrm>
              <a:off x="-118512" y="-57150"/>
              <a:ext cx="4532818" cy="1709996"/>
            </a:xfrm>
            <a:prstGeom prst="rect">
              <a:avLst/>
            </a:prstGeom>
          </p:spPr>
          <p:txBody>
            <a:bodyPr lIns="254000" tIns="254000" rIns="254000" bIns="254000" rtlCol="0" anchor="t"/>
            <a:lstStyle/>
            <a:p>
              <a:pPr marL="518158" lvl="1" indent="-259079" algn="l">
                <a:buFont typeface="Arial"/>
                <a:buChar char="•"/>
              </a:pPr>
              <a:r>
                <a:rPr lang="en-US" sz="2000" u="none" strike="noStrike" dirty="0">
                  <a:solidFill>
                    <a:srgbClr val="FFFFFF"/>
                  </a:solidFill>
                  <a:latin typeface="Disket Mono"/>
                  <a:ea typeface="Disket Mono"/>
                  <a:cs typeface="Disket Mono"/>
                  <a:sym typeface="Disket Mono"/>
                </a:rPr>
                <a:t>SU’s acceptable purposes is “the advancement of education of students”.</a:t>
              </a:r>
            </a:p>
            <a:p>
              <a:pPr algn="l"/>
              <a:endParaRPr lang="en-US" sz="2000" u="none" strike="noStrike" dirty="0">
                <a:solidFill>
                  <a:srgbClr val="FFFFFF"/>
                </a:solidFill>
                <a:latin typeface="Disket Mono"/>
                <a:ea typeface="Disket Mono"/>
                <a:cs typeface="Disket Mono"/>
                <a:sym typeface="Disket Mono"/>
              </a:endParaRPr>
            </a:p>
            <a:p>
              <a:pPr marL="518158" lvl="1" indent="-259079" algn="l">
                <a:buFont typeface="Arial"/>
                <a:buChar char="•"/>
              </a:pPr>
              <a:r>
                <a:rPr lang="en-US" sz="2000" u="none" strike="noStrike" dirty="0">
                  <a:solidFill>
                    <a:srgbClr val="FFFFFF"/>
                  </a:solidFill>
                  <a:latin typeface="Disket Mono"/>
                  <a:ea typeface="Disket Mono"/>
                  <a:cs typeface="Disket Mono"/>
                  <a:sym typeface="Disket Mono"/>
                </a:rPr>
                <a:t>The objects of the union are advancement of education of students at [university name] for the public benefit by:</a:t>
              </a:r>
            </a:p>
          </p:txBody>
        </p:sp>
      </p:grpSp>
      <p:sp>
        <p:nvSpPr>
          <p:cNvPr id="17" name="TextBox 28">
            <a:extLst>
              <a:ext uri="{FF2B5EF4-FFF2-40B4-BE49-F238E27FC236}">
                <a16:creationId xmlns:a16="http://schemas.microsoft.com/office/drawing/2014/main" id="{7EC903FC-5BDD-D1C6-6ECF-06142D91B077}"/>
              </a:ext>
            </a:extLst>
          </p:cNvPr>
          <p:cNvSpPr txBox="1"/>
          <p:nvPr/>
        </p:nvSpPr>
        <p:spPr>
          <a:xfrm>
            <a:off x="1453221" y="2703993"/>
            <a:ext cx="9199732" cy="1010247"/>
          </a:xfrm>
          <a:prstGeom prst="rect">
            <a:avLst/>
          </a:prstGeom>
        </p:spPr>
        <p:txBody>
          <a:bodyPr lIns="254000" tIns="254000" rIns="254000" bIns="254000" rtlCol="0" anchor="t"/>
          <a:lstStyle/>
          <a:p>
            <a:pPr algn="l">
              <a:lnSpc>
                <a:spcPts val="2380"/>
              </a:lnSpc>
            </a:pPr>
            <a:r>
              <a:rPr lang="en-US" dirty="0">
                <a:solidFill>
                  <a:srgbClr val="FFFFFF"/>
                </a:solidFill>
                <a:latin typeface="Disket Mono"/>
                <a:ea typeface="Disket Mono"/>
                <a:cs typeface="Disket Mono"/>
                <a:sym typeface="Disket Mono"/>
              </a:rPr>
              <a:t>Promoting the </a:t>
            </a:r>
            <a:r>
              <a:rPr lang="en-US" dirty="0">
                <a:solidFill>
                  <a:srgbClr val="FFD707"/>
                </a:solidFill>
                <a:latin typeface="Disket Mono"/>
                <a:ea typeface="Disket Mono"/>
                <a:cs typeface="Disket Mono"/>
                <a:sym typeface="Disket Mono"/>
              </a:rPr>
              <a:t>interests and welfare</a:t>
            </a:r>
            <a:r>
              <a:rPr lang="en-US" dirty="0">
                <a:solidFill>
                  <a:srgbClr val="FFFFFF"/>
                </a:solidFill>
                <a:latin typeface="Disket Mono"/>
                <a:ea typeface="Disket Mono"/>
                <a:cs typeface="Disket Mono"/>
                <a:sym typeface="Disket Mono"/>
              </a:rPr>
              <a:t> at [Harper Adams] during their course of study and </a:t>
            </a:r>
            <a:r>
              <a:rPr lang="en-US" dirty="0">
                <a:solidFill>
                  <a:srgbClr val="FFD707"/>
                </a:solidFill>
                <a:latin typeface="Disket Mono"/>
                <a:ea typeface="Disket Mono"/>
                <a:cs typeface="Disket Mono"/>
                <a:sym typeface="Disket Mono"/>
              </a:rPr>
              <a:t>representing, supporting</a:t>
            </a:r>
            <a:r>
              <a:rPr lang="en-US" dirty="0">
                <a:solidFill>
                  <a:srgbClr val="FFFFFF"/>
                </a:solidFill>
                <a:latin typeface="Disket Mono"/>
                <a:ea typeface="Disket Mono"/>
                <a:cs typeface="Disket Mono"/>
                <a:sym typeface="Disket Mono"/>
              </a:rPr>
              <a:t> and </a:t>
            </a:r>
            <a:r>
              <a:rPr lang="en-US" dirty="0">
                <a:solidFill>
                  <a:srgbClr val="21EF80"/>
                </a:solidFill>
                <a:latin typeface="Disket Mono"/>
                <a:ea typeface="Disket Mono"/>
                <a:cs typeface="Disket Mono"/>
                <a:sym typeface="Disket Mono"/>
              </a:rPr>
              <a:t>advising </a:t>
            </a:r>
            <a:r>
              <a:rPr lang="en-US" dirty="0">
                <a:solidFill>
                  <a:srgbClr val="FFFFFF"/>
                </a:solidFill>
                <a:latin typeface="Disket Mono"/>
                <a:ea typeface="Disket Mono"/>
                <a:cs typeface="Disket Mono"/>
                <a:sym typeface="Disket Mono"/>
              </a:rPr>
              <a:t>students; </a:t>
            </a:r>
          </a:p>
        </p:txBody>
      </p:sp>
      <p:pic>
        <p:nvPicPr>
          <p:cNvPr id="18" name="Picture 29">
            <a:extLst>
              <a:ext uri="{FF2B5EF4-FFF2-40B4-BE49-F238E27FC236}">
                <a16:creationId xmlns:a16="http://schemas.microsoft.com/office/drawing/2014/main" id="{B3C7AE61-F4A1-2160-9414-2F53BB1F522E}"/>
              </a:ext>
            </a:extLst>
          </p:cNvPr>
          <p:cNvPicPr>
            <a:picLocks noChangeAspect="1"/>
          </p:cNvPicPr>
          <p:nvPr/>
        </p:nvPicPr>
        <p:blipFill>
          <a:blip r:embed="rId5"/>
          <a:srcRect/>
          <a:stretch>
            <a:fillRect/>
          </a:stretch>
        </p:blipFill>
        <p:spPr>
          <a:xfrm>
            <a:off x="1150854" y="3016215"/>
            <a:ext cx="291380" cy="311145"/>
          </a:xfrm>
          <a:prstGeom prst="rect">
            <a:avLst/>
          </a:prstGeom>
        </p:spPr>
      </p:pic>
      <p:sp>
        <p:nvSpPr>
          <p:cNvPr id="22" name="TextBox 32">
            <a:extLst>
              <a:ext uri="{FF2B5EF4-FFF2-40B4-BE49-F238E27FC236}">
                <a16:creationId xmlns:a16="http://schemas.microsoft.com/office/drawing/2014/main" id="{1D0AFE7C-61B8-D9ED-73B3-B177636A78BA}"/>
              </a:ext>
            </a:extLst>
          </p:cNvPr>
          <p:cNvSpPr txBox="1"/>
          <p:nvPr/>
        </p:nvSpPr>
        <p:spPr>
          <a:xfrm>
            <a:off x="1510154" y="3801297"/>
            <a:ext cx="8992783" cy="906163"/>
          </a:xfrm>
          <a:prstGeom prst="rect">
            <a:avLst/>
          </a:prstGeom>
        </p:spPr>
        <p:txBody>
          <a:bodyPr lIns="254000" tIns="254000" rIns="254000" bIns="254000" rtlCol="0" anchor="t"/>
          <a:lstStyle/>
          <a:p>
            <a:pPr algn="l">
              <a:lnSpc>
                <a:spcPts val="2380"/>
              </a:lnSpc>
            </a:pPr>
            <a:r>
              <a:rPr lang="en-US" dirty="0">
                <a:solidFill>
                  <a:srgbClr val="FFFFFF"/>
                </a:solidFill>
                <a:latin typeface="Disket Mono"/>
                <a:ea typeface="Disket Mono"/>
                <a:cs typeface="Disket Mono"/>
                <a:sym typeface="Disket Mono"/>
              </a:rPr>
              <a:t>Being the </a:t>
            </a:r>
            <a:r>
              <a:rPr lang="en-US" dirty="0" err="1">
                <a:solidFill>
                  <a:srgbClr val="FFFFFF"/>
                </a:solidFill>
                <a:latin typeface="Disket Mono"/>
                <a:ea typeface="Disket Mono"/>
                <a:cs typeface="Disket Mono"/>
                <a:sym typeface="Disket Mono"/>
              </a:rPr>
              <a:t>recognised</a:t>
            </a:r>
            <a:r>
              <a:rPr lang="en-US" dirty="0">
                <a:solidFill>
                  <a:srgbClr val="FFFFFF"/>
                </a:solidFill>
                <a:latin typeface="Disket Mono"/>
                <a:ea typeface="Disket Mono"/>
                <a:cs typeface="Disket Mono"/>
                <a:sym typeface="Disket Mono"/>
              </a:rPr>
              <a:t> representative channel between students and [Harper </a:t>
            </a:r>
            <a:r>
              <a:rPr lang="en-US" dirty="0" err="1">
                <a:solidFill>
                  <a:srgbClr val="FFFFFF"/>
                </a:solidFill>
                <a:latin typeface="Disket Mono"/>
                <a:ea typeface="Disket Mono"/>
                <a:cs typeface="Disket Mono"/>
                <a:sym typeface="Disket Mono"/>
              </a:rPr>
              <a:t>adams</a:t>
            </a:r>
            <a:r>
              <a:rPr lang="en-US" dirty="0">
                <a:solidFill>
                  <a:srgbClr val="FFFFFF"/>
                </a:solidFill>
                <a:latin typeface="Disket Mono"/>
                <a:ea typeface="Disket Mono"/>
                <a:cs typeface="Disket Mono"/>
                <a:sym typeface="Disket Mono"/>
              </a:rPr>
              <a:t>] and any other external bodies; and</a:t>
            </a:r>
          </a:p>
        </p:txBody>
      </p:sp>
      <p:pic>
        <p:nvPicPr>
          <p:cNvPr id="23" name="Picture 33">
            <a:extLst>
              <a:ext uri="{FF2B5EF4-FFF2-40B4-BE49-F238E27FC236}">
                <a16:creationId xmlns:a16="http://schemas.microsoft.com/office/drawing/2014/main" id="{26CD81E1-0C03-746C-3DBD-B84C73954CE1}"/>
              </a:ext>
            </a:extLst>
          </p:cNvPr>
          <p:cNvPicPr>
            <a:picLocks noChangeAspect="1"/>
          </p:cNvPicPr>
          <p:nvPr/>
        </p:nvPicPr>
        <p:blipFill>
          <a:blip r:embed="rId5"/>
          <a:srcRect/>
          <a:stretch>
            <a:fillRect/>
          </a:stretch>
        </p:blipFill>
        <p:spPr>
          <a:xfrm>
            <a:off x="1150854" y="4005998"/>
            <a:ext cx="291380" cy="311145"/>
          </a:xfrm>
          <a:prstGeom prst="rect">
            <a:avLst/>
          </a:prstGeom>
        </p:spPr>
      </p:pic>
      <p:sp>
        <p:nvSpPr>
          <p:cNvPr id="26" name="TextBox 36">
            <a:extLst>
              <a:ext uri="{FF2B5EF4-FFF2-40B4-BE49-F238E27FC236}">
                <a16:creationId xmlns:a16="http://schemas.microsoft.com/office/drawing/2014/main" id="{882918A0-F386-4F05-5483-E4CB5E00845B}"/>
              </a:ext>
            </a:extLst>
          </p:cNvPr>
          <p:cNvSpPr txBox="1"/>
          <p:nvPr/>
        </p:nvSpPr>
        <p:spPr>
          <a:xfrm>
            <a:off x="1519404" y="4981147"/>
            <a:ext cx="8787217" cy="1093089"/>
          </a:xfrm>
          <a:prstGeom prst="rect">
            <a:avLst/>
          </a:prstGeom>
        </p:spPr>
        <p:txBody>
          <a:bodyPr lIns="254000" tIns="254000" rIns="254000" bIns="254000" rtlCol="0" anchor="t"/>
          <a:lstStyle/>
          <a:p>
            <a:pPr algn="l">
              <a:lnSpc>
                <a:spcPts val="2380"/>
              </a:lnSpc>
            </a:pPr>
            <a:r>
              <a:rPr lang="en-US" dirty="0">
                <a:solidFill>
                  <a:srgbClr val="FFFFFF"/>
                </a:solidFill>
                <a:latin typeface="Disket Mono"/>
                <a:ea typeface="Disket Mono"/>
                <a:cs typeface="Disket Mono"/>
                <a:sym typeface="Disket Mono"/>
              </a:rPr>
              <a:t>Providing </a:t>
            </a:r>
            <a:r>
              <a:rPr lang="en-US" dirty="0">
                <a:solidFill>
                  <a:srgbClr val="FFD707"/>
                </a:solidFill>
                <a:latin typeface="Disket Mono"/>
                <a:ea typeface="Disket Mono"/>
                <a:cs typeface="Disket Mono"/>
                <a:sym typeface="Disket Mono"/>
              </a:rPr>
              <a:t>social, cultural, sporting and recreational activities</a:t>
            </a:r>
            <a:r>
              <a:rPr lang="en-US" dirty="0">
                <a:solidFill>
                  <a:srgbClr val="FFFFFF"/>
                </a:solidFill>
                <a:latin typeface="Disket Mono"/>
                <a:ea typeface="Disket Mono"/>
                <a:cs typeface="Disket Mono"/>
                <a:sym typeface="Disket Mono"/>
              </a:rPr>
              <a:t> and forums for </a:t>
            </a:r>
            <a:r>
              <a:rPr lang="en-US" dirty="0">
                <a:solidFill>
                  <a:srgbClr val="FFD707"/>
                </a:solidFill>
                <a:latin typeface="Disket Mono"/>
                <a:ea typeface="Disket Mono"/>
                <a:cs typeface="Disket Mono"/>
                <a:sym typeface="Disket Mono"/>
              </a:rPr>
              <a:t>discussions and debate</a:t>
            </a:r>
            <a:r>
              <a:rPr lang="en-US" dirty="0">
                <a:solidFill>
                  <a:srgbClr val="FFFFFF"/>
                </a:solidFill>
                <a:latin typeface="Disket Mono"/>
                <a:ea typeface="Disket Mono"/>
                <a:cs typeface="Disket Mono"/>
                <a:sym typeface="Disket Mono"/>
              </a:rPr>
              <a:t> for the </a:t>
            </a:r>
            <a:r>
              <a:rPr lang="en-US" dirty="0">
                <a:solidFill>
                  <a:srgbClr val="FFD707"/>
                </a:solidFill>
                <a:latin typeface="Disket Mono"/>
                <a:ea typeface="Disket Mono"/>
                <a:cs typeface="Disket Mono"/>
                <a:sym typeface="Disket Mono"/>
              </a:rPr>
              <a:t>personal development </a:t>
            </a:r>
            <a:r>
              <a:rPr lang="en-US" dirty="0">
                <a:solidFill>
                  <a:srgbClr val="FFFFFF"/>
                </a:solidFill>
                <a:latin typeface="Disket Mono"/>
                <a:ea typeface="Disket Mono"/>
                <a:cs typeface="Disket Mono"/>
                <a:sym typeface="Disket Mono"/>
              </a:rPr>
              <a:t>of its students.</a:t>
            </a:r>
          </a:p>
        </p:txBody>
      </p:sp>
      <p:pic>
        <p:nvPicPr>
          <p:cNvPr id="27" name="Picture 37">
            <a:extLst>
              <a:ext uri="{FF2B5EF4-FFF2-40B4-BE49-F238E27FC236}">
                <a16:creationId xmlns:a16="http://schemas.microsoft.com/office/drawing/2014/main" id="{6EEE7C9B-595B-5218-FEA7-4149507E4969}"/>
              </a:ext>
            </a:extLst>
          </p:cNvPr>
          <p:cNvPicPr>
            <a:picLocks noChangeAspect="1"/>
          </p:cNvPicPr>
          <p:nvPr/>
        </p:nvPicPr>
        <p:blipFill>
          <a:blip r:embed="rId5"/>
          <a:srcRect/>
          <a:stretch>
            <a:fillRect/>
          </a:stretch>
        </p:blipFill>
        <p:spPr>
          <a:xfrm>
            <a:off x="1150854" y="5384320"/>
            <a:ext cx="291380" cy="311145"/>
          </a:xfrm>
          <a:prstGeom prst="rect">
            <a:avLst/>
          </a:prstGeom>
        </p:spPr>
      </p:pic>
    </p:spTree>
    <p:extLst>
      <p:ext uri="{BB962C8B-B14F-4D97-AF65-F5344CB8AC3E}">
        <p14:creationId xmlns:p14="http://schemas.microsoft.com/office/powerpoint/2010/main" val="315375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D5B6-F810-2ADB-54F7-A5D6648E73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B1DF8D-B0A2-5E8F-4F1D-CAC92CDB1F97}"/>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0">
            <a:extLst>
              <a:ext uri="{FF2B5EF4-FFF2-40B4-BE49-F238E27FC236}">
                <a16:creationId xmlns:a16="http://schemas.microsoft.com/office/drawing/2014/main" id="{6E0DE62D-8C5F-D401-7A55-29CFE137E1DA}"/>
              </a:ext>
            </a:extLst>
          </p:cNvPr>
          <p:cNvGrpSpPr/>
          <p:nvPr/>
        </p:nvGrpSpPr>
        <p:grpSpPr>
          <a:xfrm>
            <a:off x="3891256" y="530034"/>
            <a:ext cx="9178724" cy="2535424"/>
            <a:chOff x="-2375621" y="-57150"/>
            <a:chExt cx="4291343" cy="685159"/>
          </a:xfrm>
        </p:grpSpPr>
        <p:sp>
          <p:nvSpPr>
            <p:cNvPr id="17" name="Freeform 11">
              <a:extLst>
                <a:ext uri="{FF2B5EF4-FFF2-40B4-BE49-F238E27FC236}">
                  <a16:creationId xmlns:a16="http://schemas.microsoft.com/office/drawing/2014/main" id="{5DC57283-C806-CC1D-DDA2-19D1D3B42EAB}"/>
                </a:ext>
              </a:extLst>
            </p:cNvPr>
            <p:cNvSpPr/>
            <p:nvPr/>
          </p:nvSpPr>
          <p:spPr>
            <a:xfrm>
              <a:off x="-2375621" y="135932"/>
              <a:ext cx="1593481" cy="450193"/>
            </a:xfrm>
            <a:custGeom>
              <a:avLst/>
              <a:gdLst/>
              <a:ahLst/>
              <a:cxnLst/>
              <a:rect l="l" t="t" r="r" b="b"/>
              <a:pathLst>
                <a:path w="1915722" h="628009">
                  <a:moveTo>
                    <a:pt x="22352" y="0"/>
                  </a:moveTo>
                  <a:lnTo>
                    <a:pt x="1893370" y="0"/>
                  </a:lnTo>
                  <a:cubicBezTo>
                    <a:pt x="1905715" y="0"/>
                    <a:pt x="1915722" y="10007"/>
                    <a:pt x="1915722" y="22352"/>
                  </a:cubicBezTo>
                  <a:lnTo>
                    <a:pt x="1915722" y="605657"/>
                  </a:lnTo>
                  <a:cubicBezTo>
                    <a:pt x="1915722" y="618002"/>
                    <a:pt x="1905715" y="628009"/>
                    <a:pt x="1893370" y="628009"/>
                  </a:cubicBezTo>
                  <a:lnTo>
                    <a:pt x="22352" y="628009"/>
                  </a:lnTo>
                  <a:cubicBezTo>
                    <a:pt x="10007" y="628009"/>
                    <a:pt x="0" y="618002"/>
                    <a:pt x="0" y="605657"/>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dirty="0"/>
            </a:p>
          </p:txBody>
        </p:sp>
        <p:sp>
          <p:nvSpPr>
            <p:cNvPr id="18" name="TextBox 12">
              <a:extLst>
                <a:ext uri="{FF2B5EF4-FFF2-40B4-BE49-F238E27FC236}">
                  <a16:creationId xmlns:a16="http://schemas.microsoft.com/office/drawing/2014/main" id="{AD7C9E40-E6B6-772A-E0B7-6599A74C934E}"/>
                </a:ext>
              </a:extLst>
            </p:cNvPr>
            <p:cNvSpPr txBox="1"/>
            <p:nvPr/>
          </p:nvSpPr>
          <p:spPr>
            <a:xfrm>
              <a:off x="0" y="-57150"/>
              <a:ext cx="1915722" cy="685159"/>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grpSp>
        <p:nvGrpSpPr>
          <p:cNvPr id="9" name="Group 8">
            <a:extLst>
              <a:ext uri="{FF2B5EF4-FFF2-40B4-BE49-F238E27FC236}">
                <a16:creationId xmlns:a16="http://schemas.microsoft.com/office/drawing/2014/main" id="{C218102F-73CC-E4F9-FB6E-4F957BED237D}"/>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175286EE-71AF-4961-D977-4CE18BDE8C53}"/>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E57DA113-7CA5-062A-8193-029AFA5B7A5B}"/>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5CE3A21-27DD-BBD6-1DD9-E78A0FADDDE9}"/>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BFADD8DE-176B-3B9D-4712-7036F393AF90}"/>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7D8945D-C907-78DC-74F4-B21E2B8A19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913AE223-A362-9D06-C050-5C6E0BE2FA70}"/>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AEE5FCF5-4D43-2051-4687-D9122A252469}"/>
              </a:ext>
            </a:extLst>
          </p:cNvPr>
          <p:cNvSpPr txBox="1"/>
          <p:nvPr/>
        </p:nvSpPr>
        <p:spPr>
          <a:xfrm>
            <a:off x="833749" y="179427"/>
            <a:ext cx="86691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Relevance to Club and Society Finances</a:t>
            </a:r>
            <a:endParaRPr lang="en-US" dirty="0"/>
          </a:p>
        </p:txBody>
      </p:sp>
      <p:sp>
        <p:nvSpPr>
          <p:cNvPr id="6" name="TextBox 5">
            <a:extLst>
              <a:ext uri="{FF2B5EF4-FFF2-40B4-BE49-F238E27FC236}">
                <a16:creationId xmlns:a16="http://schemas.microsoft.com/office/drawing/2014/main" id="{39B1637C-5CD5-9AA7-9369-5ACA2C1BC94F}"/>
              </a:ext>
            </a:extLst>
          </p:cNvPr>
          <p:cNvSpPr txBox="1"/>
          <p:nvPr/>
        </p:nvSpPr>
        <p:spPr>
          <a:xfrm>
            <a:off x="792092" y="1723835"/>
            <a:ext cx="9439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bg1"/>
                </a:solidFill>
                <a:latin typeface="Calibri"/>
                <a:ea typeface="+mn-lt"/>
                <a:cs typeface="Calibri"/>
              </a:rPr>
              <a:t>ULTRA VIRES</a:t>
            </a:r>
          </a:p>
          <a:p>
            <a:endParaRPr lang="en-US" sz="3600" dirty="0">
              <a:solidFill>
                <a:schemeClr val="bg1"/>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29400A48-9782-F2DA-B4AB-A93E129C6F8A}"/>
              </a:ext>
            </a:extLst>
          </p:cNvPr>
          <p:cNvPicPr>
            <a:picLocks noChangeAspect="1"/>
          </p:cNvPicPr>
          <p:nvPr/>
        </p:nvPicPr>
        <p:blipFill>
          <a:blip r:embed="rId4"/>
          <a:stretch>
            <a:fillRect/>
          </a:stretch>
        </p:blipFill>
        <p:spPr>
          <a:xfrm>
            <a:off x="10086964" y="5982587"/>
            <a:ext cx="1919122" cy="601832"/>
          </a:xfrm>
          <a:prstGeom prst="rect">
            <a:avLst/>
          </a:prstGeom>
        </p:spPr>
      </p:pic>
      <p:sp>
        <p:nvSpPr>
          <p:cNvPr id="2" name="TextBox 1">
            <a:extLst>
              <a:ext uri="{FF2B5EF4-FFF2-40B4-BE49-F238E27FC236}">
                <a16:creationId xmlns:a16="http://schemas.microsoft.com/office/drawing/2014/main" id="{A8ABAA02-2E4A-DBE2-8E83-17A564F044FA}"/>
              </a:ext>
            </a:extLst>
          </p:cNvPr>
          <p:cNvSpPr txBox="1"/>
          <p:nvPr/>
        </p:nvSpPr>
        <p:spPr>
          <a:xfrm>
            <a:off x="2639643" y="3552336"/>
            <a:ext cx="60030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1A3668"/>
                </a:solidFill>
                <a:latin typeface="Calibri"/>
                <a:ea typeface="+mn-lt"/>
                <a:cs typeface="Calibri"/>
              </a:rPr>
              <a:t>What does it mean?</a:t>
            </a:r>
          </a:p>
        </p:txBody>
      </p:sp>
      <p:sp>
        <p:nvSpPr>
          <p:cNvPr id="5" name="TextBox 4">
            <a:extLst>
              <a:ext uri="{FF2B5EF4-FFF2-40B4-BE49-F238E27FC236}">
                <a16:creationId xmlns:a16="http://schemas.microsoft.com/office/drawing/2014/main" id="{F17B7BD1-F6D1-AB42-CEC3-054479B5098F}"/>
              </a:ext>
            </a:extLst>
          </p:cNvPr>
          <p:cNvSpPr txBox="1"/>
          <p:nvPr/>
        </p:nvSpPr>
        <p:spPr>
          <a:xfrm>
            <a:off x="-315848" y="4554850"/>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A – Beyond the Powers</a:t>
            </a:r>
          </a:p>
        </p:txBody>
      </p:sp>
      <p:sp>
        <p:nvSpPr>
          <p:cNvPr id="10" name="TextBox 9">
            <a:extLst>
              <a:ext uri="{FF2B5EF4-FFF2-40B4-BE49-F238E27FC236}">
                <a16:creationId xmlns:a16="http://schemas.microsoft.com/office/drawing/2014/main" id="{1042DB0E-4203-698B-E37A-27C1FB5EE8B6}"/>
              </a:ext>
            </a:extLst>
          </p:cNvPr>
          <p:cNvSpPr txBox="1"/>
          <p:nvPr/>
        </p:nvSpPr>
        <p:spPr>
          <a:xfrm>
            <a:off x="2696915" y="5473908"/>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B – Charity Embezzling</a:t>
            </a:r>
          </a:p>
        </p:txBody>
      </p:sp>
      <p:sp>
        <p:nvSpPr>
          <p:cNvPr id="16" name="TextBox 15">
            <a:extLst>
              <a:ext uri="{FF2B5EF4-FFF2-40B4-BE49-F238E27FC236}">
                <a16:creationId xmlns:a16="http://schemas.microsoft.com/office/drawing/2014/main" id="{17229BC2-FA90-62A6-4660-332264767BA4}"/>
              </a:ext>
            </a:extLst>
          </p:cNvPr>
          <p:cNvSpPr txBox="1"/>
          <p:nvPr/>
        </p:nvSpPr>
        <p:spPr>
          <a:xfrm>
            <a:off x="5168334" y="4612768"/>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C – Education Only</a:t>
            </a:r>
          </a:p>
        </p:txBody>
      </p:sp>
    </p:spTree>
    <p:extLst>
      <p:ext uri="{BB962C8B-B14F-4D97-AF65-F5344CB8AC3E}">
        <p14:creationId xmlns:p14="http://schemas.microsoft.com/office/powerpoint/2010/main" val="1405887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6D8FC-2897-0379-4293-6CA6B64FBF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6784E8-D2CF-37C0-6DD9-438FE46F6C9E}"/>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0">
            <a:extLst>
              <a:ext uri="{FF2B5EF4-FFF2-40B4-BE49-F238E27FC236}">
                <a16:creationId xmlns:a16="http://schemas.microsoft.com/office/drawing/2014/main" id="{8C059780-AFBF-6396-0864-5B737C21F2E9}"/>
              </a:ext>
            </a:extLst>
          </p:cNvPr>
          <p:cNvGrpSpPr/>
          <p:nvPr/>
        </p:nvGrpSpPr>
        <p:grpSpPr>
          <a:xfrm>
            <a:off x="3891256" y="530034"/>
            <a:ext cx="9178724" cy="2535424"/>
            <a:chOff x="-2375621" y="-57150"/>
            <a:chExt cx="4291343" cy="685159"/>
          </a:xfrm>
        </p:grpSpPr>
        <p:sp>
          <p:nvSpPr>
            <p:cNvPr id="17" name="Freeform 11">
              <a:extLst>
                <a:ext uri="{FF2B5EF4-FFF2-40B4-BE49-F238E27FC236}">
                  <a16:creationId xmlns:a16="http://schemas.microsoft.com/office/drawing/2014/main" id="{07925952-6B11-FBD1-9D70-D63416DDC6E8}"/>
                </a:ext>
              </a:extLst>
            </p:cNvPr>
            <p:cNvSpPr/>
            <p:nvPr/>
          </p:nvSpPr>
          <p:spPr>
            <a:xfrm>
              <a:off x="-2375621" y="135932"/>
              <a:ext cx="1593481" cy="450193"/>
            </a:xfrm>
            <a:custGeom>
              <a:avLst/>
              <a:gdLst/>
              <a:ahLst/>
              <a:cxnLst/>
              <a:rect l="l" t="t" r="r" b="b"/>
              <a:pathLst>
                <a:path w="1915722" h="628009">
                  <a:moveTo>
                    <a:pt x="22352" y="0"/>
                  </a:moveTo>
                  <a:lnTo>
                    <a:pt x="1893370" y="0"/>
                  </a:lnTo>
                  <a:cubicBezTo>
                    <a:pt x="1905715" y="0"/>
                    <a:pt x="1915722" y="10007"/>
                    <a:pt x="1915722" y="22352"/>
                  </a:cubicBezTo>
                  <a:lnTo>
                    <a:pt x="1915722" y="605657"/>
                  </a:lnTo>
                  <a:cubicBezTo>
                    <a:pt x="1915722" y="618002"/>
                    <a:pt x="1905715" y="628009"/>
                    <a:pt x="1893370" y="628009"/>
                  </a:cubicBezTo>
                  <a:lnTo>
                    <a:pt x="22352" y="628009"/>
                  </a:lnTo>
                  <a:cubicBezTo>
                    <a:pt x="10007" y="628009"/>
                    <a:pt x="0" y="618002"/>
                    <a:pt x="0" y="605657"/>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dirty="0"/>
            </a:p>
          </p:txBody>
        </p:sp>
        <p:sp>
          <p:nvSpPr>
            <p:cNvPr id="18" name="TextBox 12">
              <a:extLst>
                <a:ext uri="{FF2B5EF4-FFF2-40B4-BE49-F238E27FC236}">
                  <a16:creationId xmlns:a16="http://schemas.microsoft.com/office/drawing/2014/main" id="{5A796AEA-C6FF-947A-612F-BD9680DAADEF}"/>
                </a:ext>
              </a:extLst>
            </p:cNvPr>
            <p:cNvSpPr txBox="1"/>
            <p:nvPr/>
          </p:nvSpPr>
          <p:spPr>
            <a:xfrm>
              <a:off x="0" y="-57150"/>
              <a:ext cx="1915722" cy="685159"/>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grpSp>
        <p:nvGrpSpPr>
          <p:cNvPr id="9" name="Group 8">
            <a:extLst>
              <a:ext uri="{FF2B5EF4-FFF2-40B4-BE49-F238E27FC236}">
                <a16:creationId xmlns:a16="http://schemas.microsoft.com/office/drawing/2014/main" id="{A4C19024-C498-CB4D-2600-E4FA1C5A4525}"/>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A2B67C4E-DE31-253F-7D1E-3FB1D30582B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C232CF81-E02B-56C4-0D05-6CCB3B67B96F}"/>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55C01D2-43BE-3526-E78C-9E33ED51FD73}"/>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7BE1CD93-5391-B293-B573-6333D86A0BF6}"/>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A76FAF8-3B23-CC71-98F5-CB0C69C5D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77DD7A9E-058F-3396-CD49-597D39EDE1A0}"/>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FFEE6857-BF80-1C2C-482D-418567994A28}"/>
              </a:ext>
            </a:extLst>
          </p:cNvPr>
          <p:cNvSpPr txBox="1"/>
          <p:nvPr/>
        </p:nvSpPr>
        <p:spPr>
          <a:xfrm>
            <a:off x="833749" y="179427"/>
            <a:ext cx="86691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Relevance to Club and Society Finances</a:t>
            </a:r>
            <a:endParaRPr lang="en-US" dirty="0"/>
          </a:p>
        </p:txBody>
      </p:sp>
      <p:sp>
        <p:nvSpPr>
          <p:cNvPr id="6" name="TextBox 5">
            <a:extLst>
              <a:ext uri="{FF2B5EF4-FFF2-40B4-BE49-F238E27FC236}">
                <a16:creationId xmlns:a16="http://schemas.microsoft.com/office/drawing/2014/main" id="{41F06DCB-BFBE-B539-19E9-B74276E88653}"/>
              </a:ext>
            </a:extLst>
          </p:cNvPr>
          <p:cNvSpPr txBox="1"/>
          <p:nvPr/>
        </p:nvSpPr>
        <p:spPr>
          <a:xfrm>
            <a:off x="792092" y="1723835"/>
            <a:ext cx="9439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bg1"/>
                </a:solidFill>
                <a:latin typeface="Calibri"/>
                <a:ea typeface="+mn-lt"/>
                <a:cs typeface="Calibri"/>
              </a:rPr>
              <a:t>ULTRA VIRES</a:t>
            </a:r>
          </a:p>
          <a:p>
            <a:endParaRPr lang="en-US" sz="3600" dirty="0">
              <a:solidFill>
                <a:schemeClr val="bg1"/>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80B20C2-F836-F4B6-357F-80FCBA08760D}"/>
              </a:ext>
            </a:extLst>
          </p:cNvPr>
          <p:cNvPicPr>
            <a:picLocks noChangeAspect="1"/>
          </p:cNvPicPr>
          <p:nvPr/>
        </p:nvPicPr>
        <p:blipFill>
          <a:blip r:embed="rId4"/>
          <a:stretch>
            <a:fillRect/>
          </a:stretch>
        </p:blipFill>
        <p:spPr>
          <a:xfrm>
            <a:off x="10086964" y="5982587"/>
            <a:ext cx="1919122" cy="601832"/>
          </a:xfrm>
          <a:prstGeom prst="rect">
            <a:avLst/>
          </a:prstGeom>
        </p:spPr>
      </p:pic>
      <p:sp>
        <p:nvSpPr>
          <p:cNvPr id="2" name="TextBox 1">
            <a:extLst>
              <a:ext uri="{FF2B5EF4-FFF2-40B4-BE49-F238E27FC236}">
                <a16:creationId xmlns:a16="http://schemas.microsoft.com/office/drawing/2014/main" id="{66878614-DDE5-CF9F-3412-45290493C98C}"/>
              </a:ext>
            </a:extLst>
          </p:cNvPr>
          <p:cNvSpPr txBox="1"/>
          <p:nvPr/>
        </p:nvSpPr>
        <p:spPr>
          <a:xfrm>
            <a:off x="2639643" y="3552336"/>
            <a:ext cx="60030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1A3668"/>
                </a:solidFill>
                <a:latin typeface="Calibri"/>
                <a:ea typeface="+mn-lt"/>
                <a:cs typeface="Calibri"/>
              </a:rPr>
              <a:t>What does it mean?</a:t>
            </a:r>
          </a:p>
        </p:txBody>
      </p:sp>
      <p:sp>
        <p:nvSpPr>
          <p:cNvPr id="5" name="TextBox 4">
            <a:extLst>
              <a:ext uri="{FF2B5EF4-FFF2-40B4-BE49-F238E27FC236}">
                <a16:creationId xmlns:a16="http://schemas.microsoft.com/office/drawing/2014/main" id="{2439D67D-FB24-F2B8-E468-E63E2E7562FE}"/>
              </a:ext>
            </a:extLst>
          </p:cNvPr>
          <p:cNvSpPr txBox="1"/>
          <p:nvPr/>
        </p:nvSpPr>
        <p:spPr>
          <a:xfrm>
            <a:off x="-315848" y="4554850"/>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A – Beyond the Powers</a:t>
            </a:r>
          </a:p>
        </p:txBody>
      </p:sp>
      <p:sp>
        <p:nvSpPr>
          <p:cNvPr id="10" name="TextBox 9">
            <a:extLst>
              <a:ext uri="{FF2B5EF4-FFF2-40B4-BE49-F238E27FC236}">
                <a16:creationId xmlns:a16="http://schemas.microsoft.com/office/drawing/2014/main" id="{88732EA1-487F-6F8F-1755-8305DBEDDAEE}"/>
              </a:ext>
            </a:extLst>
          </p:cNvPr>
          <p:cNvSpPr txBox="1"/>
          <p:nvPr/>
        </p:nvSpPr>
        <p:spPr>
          <a:xfrm>
            <a:off x="2696915" y="5473908"/>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B – Charity Embezzling</a:t>
            </a:r>
          </a:p>
        </p:txBody>
      </p:sp>
      <p:sp>
        <p:nvSpPr>
          <p:cNvPr id="16" name="TextBox 15">
            <a:extLst>
              <a:ext uri="{FF2B5EF4-FFF2-40B4-BE49-F238E27FC236}">
                <a16:creationId xmlns:a16="http://schemas.microsoft.com/office/drawing/2014/main" id="{E1C1847A-2E61-B827-D89B-C57FE00E6416}"/>
              </a:ext>
            </a:extLst>
          </p:cNvPr>
          <p:cNvSpPr txBox="1"/>
          <p:nvPr/>
        </p:nvSpPr>
        <p:spPr>
          <a:xfrm>
            <a:off x="5168334" y="4612768"/>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C – Education Only</a:t>
            </a:r>
          </a:p>
        </p:txBody>
      </p:sp>
    </p:spTree>
    <p:extLst>
      <p:ext uri="{BB962C8B-B14F-4D97-AF65-F5344CB8AC3E}">
        <p14:creationId xmlns:p14="http://schemas.microsoft.com/office/powerpoint/2010/main" val="1115517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10"/>
                                        </p:tgtEl>
                                      </p:cBhvr>
                                    </p:animEffect>
                                    <p:anim calcmode="lin" valueType="num">
                                      <p:cBhvr>
                                        <p:cTn id="7"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
                                        </p:tgtEl>
                                        <p:attrNameLst>
                                          <p:attrName>ppt_h</p:attrName>
                                        </p:attrNameLst>
                                      </p:cBhvr>
                                      <p:tavLst>
                                        <p:tav tm="0">
                                          <p:val>
                                            <p:strVal val="ppt_h"/>
                                          </p:val>
                                        </p:tav>
                                        <p:tav tm="100000">
                                          <p:val>
                                            <p:strVal val="ppt_h"/>
                                          </p:val>
                                        </p:tav>
                                      </p:tavLst>
                                    </p:anim>
                                    <p:set>
                                      <p:cBhvr>
                                        <p:cTn id="9" dur="1" fill="hold">
                                          <p:stCondLst>
                                            <p:cond delay="19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0" nodeType="clickEffect">
                                  <p:stCondLst>
                                    <p:cond delay="0"/>
                                  </p:stCondLst>
                                  <p:childTnLst>
                                    <p:anim calcmode="lin" valueType="num">
                                      <p:cBhvr>
                                        <p:cTn id="13" dur="1000"/>
                                        <p:tgtEl>
                                          <p:spTgt spid="16"/>
                                        </p:tgtEl>
                                        <p:attrNameLst>
                                          <p:attrName>ppt_w</p:attrName>
                                        </p:attrNameLst>
                                      </p:cBhvr>
                                      <p:tavLst>
                                        <p:tav tm="0">
                                          <p:val>
                                            <p:strVal val="ppt_w"/>
                                          </p:val>
                                        </p:tav>
                                        <p:tav tm="100000">
                                          <p:val>
                                            <p:fltVal val="0"/>
                                          </p:val>
                                        </p:tav>
                                      </p:tavLst>
                                    </p:anim>
                                    <p:anim calcmode="lin" valueType="num">
                                      <p:cBhvr>
                                        <p:cTn id="14" dur="1000"/>
                                        <p:tgtEl>
                                          <p:spTgt spid="16"/>
                                        </p:tgtEl>
                                        <p:attrNameLst>
                                          <p:attrName>ppt_h</p:attrName>
                                        </p:attrNameLst>
                                      </p:cBhvr>
                                      <p:tavLst>
                                        <p:tav tm="0">
                                          <p:val>
                                            <p:strVal val="ppt_h"/>
                                          </p:val>
                                        </p:tav>
                                        <p:tav tm="100000">
                                          <p:val>
                                            <p:fltVal val="0"/>
                                          </p:val>
                                        </p:tav>
                                      </p:tavLst>
                                    </p:anim>
                                    <p:anim calcmode="lin" valueType="num">
                                      <p:cBhvr>
                                        <p:cTn id="15" dur="1000"/>
                                        <p:tgtEl>
                                          <p:spTgt spid="16"/>
                                        </p:tgtEl>
                                        <p:attrNameLst>
                                          <p:attrName>style.rotation</p:attrName>
                                        </p:attrNameLst>
                                      </p:cBhvr>
                                      <p:tavLst>
                                        <p:tav tm="0">
                                          <p:val>
                                            <p:fltVal val="0"/>
                                          </p:val>
                                        </p:tav>
                                        <p:tav tm="100000">
                                          <p:val>
                                            <p:fltVal val="90"/>
                                          </p:val>
                                        </p:tav>
                                      </p:tavLst>
                                    </p:anim>
                                    <p:animEffect transition="out" filter="fade">
                                      <p:cBhvr>
                                        <p:cTn id="16" dur="1000"/>
                                        <p:tgtEl>
                                          <p:spTgt spid="16"/>
                                        </p:tgtEl>
                                      </p:cBhvr>
                                    </p:animEffect>
                                    <p:set>
                                      <p:cBhvr>
                                        <p:cTn id="17" dur="1" fill="hold">
                                          <p:stCondLst>
                                            <p:cond delay="999"/>
                                          </p:stCondLst>
                                        </p:cTn>
                                        <p:tgtEl>
                                          <p:spTgt spid="16"/>
                                        </p:tgtEl>
                                        <p:attrNameLst>
                                          <p:attrName>style.visibility</p:attrName>
                                        </p:attrNameLst>
                                      </p:cBhvr>
                                      <p:to>
                                        <p:strVal val="hidden"/>
                                      </p:to>
                                    </p:set>
                                  </p:childTnLst>
                                </p:cTn>
                              </p:par>
                              <p:par>
                                <p:cTn id="18" presetID="42" presetClass="path" presetSubtype="0" accel="50000" decel="50000" fill="hold" grpId="0" nodeType="withEffect">
                                  <p:stCondLst>
                                    <p:cond delay="0"/>
                                  </p:stCondLst>
                                  <p:childTnLst>
                                    <p:animMotion origin="layout" path="M -2.29167E-6 -4.81481E-6 L 0.25508 0.07639 " pathEditMode="relative" rAng="0" ptsTypes="AA">
                                      <p:cBhvr>
                                        <p:cTn id="19" dur="2000" fill="hold"/>
                                        <p:tgtEl>
                                          <p:spTgt spid="5"/>
                                        </p:tgtEl>
                                        <p:attrNameLst>
                                          <p:attrName>ppt_x</p:attrName>
                                          <p:attrName>ppt_y</p:attrName>
                                        </p:attrNameLst>
                                      </p:cBhvr>
                                      <p:rCtr x="12747"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1FF1D07A78574591B5B51CA1A6677A" ma:contentTypeVersion="11" ma:contentTypeDescription="Create a new document." ma:contentTypeScope="" ma:versionID="661ca22fb4245987c326239133136d8c">
  <xsd:schema xmlns:xsd="http://www.w3.org/2001/XMLSchema" xmlns:xs="http://www.w3.org/2001/XMLSchema" xmlns:p="http://schemas.microsoft.com/office/2006/metadata/properties" xmlns:ns3="7f799c26-3997-446f-b441-e2bc2c25ed59" xmlns:ns4="64e89f49-f24e-4007-a652-d432717bb9fd" targetNamespace="http://schemas.microsoft.com/office/2006/metadata/properties" ma:root="true" ma:fieldsID="4be74325067a992a61935dc7cc68da72" ns3:_="" ns4:_="">
    <xsd:import namespace="7f799c26-3997-446f-b441-e2bc2c25ed59"/>
    <xsd:import namespace="64e89f49-f24e-4007-a652-d432717bb9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99c26-3997-446f-b441-e2bc2c25ed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e89f49-f24e-4007-a652-d432717bb9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624230-2555-474F-83DF-AB38D178F71E}">
  <ds:schemaRefs>
    <ds:schemaRef ds:uri="64e89f49-f24e-4007-a652-d432717bb9fd"/>
    <ds:schemaRef ds:uri="7f799c26-3997-446f-b441-e2bc2c25e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907AD3-4D42-4918-8A54-9DC6835516E7}">
  <ds:schemaRefs>
    <ds:schemaRef ds:uri="http://schemas.microsoft.com/sharepoint/v3/contenttype/forms"/>
  </ds:schemaRefs>
</ds:datastoreItem>
</file>

<file path=customXml/itemProps3.xml><?xml version="1.0" encoding="utf-8"?>
<ds:datastoreItem xmlns:ds="http://schemas.openxmlformats.org/officeDocument/2006/customXml" ds:itemID="{DD1E86AF-D51E-47B5-8069-9F252B39BB99}">
  <ds:schemaRefs>
    <ds:schemaRef ds:uri="64e89f49-f24e-4007-a652-d432717bb9fd"/>
    <ds:schemaRef ds:uri="7f799c26-3997-446f-b441-e2bc2c25ed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316</TotalTime>
  <Words>4782</Words>
  <Application>Microsoft Office PowerPoint</Application>
  <PresentationFormat>Widescreen</PresentationFormat>
  <Paragraphs>590</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Jones</dc:creator>
  <cp:lastModifiedBy>Maisie Glock</cp:lastModifiedBy>
  <cp:revision>487</cp:revision>
  <cp:lastPrinted>2022-09-11T12:32:29Z</cp:lastPrinted>
  <dcterms:created xsi:type="dcterms:W3CDTF">2022-09-11T08:19:13Z</dcterms:created>
  <dcterms:modified xsi:type="dcterms:W3CDTF">2025-10-16T09:21:31Z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0x010100711FF1D07A78574591B5B51CA1A6677A</vt:lpwstr>
  </property>
</Properties>
</file>